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4"/>
  </p:sldMasterIdLst>
  <p:notesMasterIdLst>
    <p:notesMasterId r:id="rId45"/>
  </p:notesMasterIdLst>
  <p:handoutMasterIdLst>
    <p:handoutMasterId r:id="rId46"/>
  </p:handoutMasterIdLst>
  <p:sldIdLst>
    <p:sldId id="256" r:id="rId5"/>
    <p:sldId id="257" r:id="rId6"/>
    <p:sldId id="258" r:id="rId7"/>
    <p:sldId id="295" r:id="rId8"/>
    <p:sldId id="260" r:id="rId9"/>
    <p:sldId id="293" r:id="rId10"/>
    <p:sldId id="262" r:id="rId11"/>
    <p:sldId id="294" r:id="rId12"/>
    <p:sldId id="259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6" r:id="rId23"/>
    <p:sldId id="277" r:id="rId24"/>
    <p:sldId id="278" r:id="rId25"/>
    <p:sldId id="279" r:id="rId26"/>
    <p:sldId id="272" r:id="rId27"/>
    <p:sldId id="290" r:id="rId28"/>
    <p:sldId id="273" r:id="rId29"/>
    <p:sldId id="274" r:id="rId30"/>
    <p:sldId id="275" r:id="rId31"/>
    <p:sldId id="287" r:id="rId32"/>
    <p:sldId id="292" r:id="rId33"/>
    <p:sldId id="286" r:id="rId34"/>
    <p:sldId id="288" r:id="rId35"/>
    <p:sldId id="281" r:id="rId36"/>
    <p:sldId id="282" r:id="rId37"/>
    <p:sldId id="283" r:id="rId38"/>
    <p:sldId id="289" r:id="rId39"/>
    <p:sldId id="284" r:id="rId40"/>
    <p:sldId id="285" r:id="rId41"/>
    <p:sldId id="291" r:id="rId42"/>
    <p:sldId id="280" r:id="rId43"/>
    <p:sldId id="296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6" y="96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8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FF10B0-1743-4B35-BB40-0AD1F39BCC4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5F9672B-C777-4EAB-AF9E-B455500B8E47}">
      <dgm:prSet phldrT="[Testo]" custT="1"/>
      <dgm:spPr/>
      <dgm:t>
        <a:bodyPr vert="vert"/>
        <a:lstStyle/>
        <a:p>
          <a:r>
            <a:rPr lang="it-IT" sz="3200" dirty="0"/>
            <a:t>Tutti i PLESSI di Scuola dell’Infanzia lavorano per</a:t>
          </a:r>
        </a:p>
        <a:p>
          <a:r>
            <a:rPr lang="it-IT" sz="3200" dirty="0"/>
            <a:t> SEZIONI APERTE elaborando proposte educativo/didattiche sulla base di: </a:t>
          </a:r>
          <a:endParaRPr lang="it-IT" sz="3200" b="1" dirty="0"/>
        </a:p>
      </dgm:t>
    </dgm:pt>
    <dgm:pt modelId="{133E3101-6520-4D13-A8D8-C2D906D146E2}" type="parTrans" cxnId="{62470C63-8944-4AC8-9095-FCB4675F9908}">
      <dgm:prSet/>
      <dgm:spPr/>
      <dgm:t>
        <a:bodyPr/>
        <a:lstStyle/>
        <a:p>
          <a:endParaRPr lang="it-IT"/>
        </a:p>
      </dgm:t>
    </dgm:pt>
    <dgm:pt modelId="{94642721-452D-48E4-A50A-760073A48A6F}" type="sibTrans" cxnId="{62470C63-8944-4AC8-9095-FCB4675F9908}">
      <dgm:prSet/>
      <dgm:spPr/>
      <dgm:t>
        <a:bodyPr/>
        <a:lstStyle/>
        <a:p>
          <a:endParaRPr lang="it-IT"/>
        </a:p>
      </dgm:t>
    </dgm:pt>
    <dgm:pt modelId="{3C51849C-369D-4039-A4A1-974EFDEA0C7A}">
      <dgm:prSet phldrT="[Testo]"/>
      <dgm:spPr>
        <a:solidFill>
          <a:schemeClr val="accent1">
            <a:alpha val="65000"/>
          </a:schemeClr>
        </a:solidFill>
      </dgm:spPr>
      <dgm:t>
        <a:bodyPr/>
        <a:lstStyle/>
        <a:p>
          <a:r>
            <a:rPr lang="it-IT" dirty="0"/>
            <a:t>PROGETTI </a:t>
          </a:r>
          <a:r>
            <a:rPr lang="it-IT" dirty="0" err="1"/>
            <a:t>DI</a:t>
          </a:r>
          <a:r>
            <a:rPr lang="it-IT" dirty="0"/>
            <a:t> PLESSO REALIZZATI NEI LABORATORI</a:t>
          </a:r>
        </a:p>
      </dgm:t>
    </dgm:pt>
    <dgm:pt modelId="{B8067889-5DB6-4CD2-8995-9DC4A2585A6F}" type="parTrans" cxnId="{337BFFD0-B8EC-40A6-BFD9-B67C104FCDE1}">
      <dgm:prSet/>
      <dgm:spPr/>
      <dgm:t>
        <a:bodyPr/>
        <a:lstStyle/>
        <a:p>
          <a:endParaRPr lang="it-IT"/>
        </a:p>
      </dgm:t>
    </dgm:pt>
    <dgm:pt modelId="{A7D4AE80-74AE-4416-AAB5-65A48727BCF7}" type="sibTrans" cxnId="{337BFFD0-B8EC-40A6-BFD9-B67C104FCDE1}">
      <dgm:prSet/>
      <dgm:spPr/>
      <dgm:t>
        <a:bodyPr/>
        <a:lstStyle/>
        <a:p>
          <a:endParaRPr lang="it-IT"/>
        </a:p>
      </dgm:t>
    </dgm:pt>
    <dgm:pt modelId="{DD3CC8DE-09E9-42C5-94E9-0A309275F9DD}">
      <dgm:prSet custT="1"/>
      <dgm:spPr/>
      <dgm:t>
        <a:bodyPr/>
        <a:lstStyle/>
        <a:p>
          <a:r>
            <a:rPr lang="it-IT" sz="1500" dirty="0"/>
            <a:t> </a:t>
          </a:r>
          <a:r>
            <a:rPr lang="it-IT" sz="1800" b="1" dirty="0"/>
            <a:t>CURRICOLO </a:t>
          </a:r>
          <a:r>
            <a:rPr lang="it-IT" sz="1800" b="1" dirty="0" err="1"/>
            <a:t>DI</a:t>
          </a:r>
          <a:r>
            <a:rPr lang="it-IT" sz="1800" b="1" dirty="0"/>
            <a:t> ISTITUTO</a:t>
          </a:r>
        </a:p>
        <a:p>
          <a:r>
            <a:rPr lang="it-IT" sz="1500" dirty="0"/>
            <a:t> elaborato partendo dalle </a:t>
          </a:r>
          <a:r>
            <a:rPr lang="it-IT" sz="1500" b="1" i="1" dirty="0"/>
            <a:t>Indicazioni Nazionali </a:t>
          </a:r>
          <a:r>
            <a:rPr lang="it-IT" sz="1500" dirty="0"/>
            <a:t>2012 e successive integrazioni, </a:t>
          </a:r>
          <a:r>
            <a:rPr lang="it-IT" sz="1500" b="1" i="1" dirty="0"/>
            <a:t>Competenze chiave europee</a:t>
          </a:r>
          <a:endParaRPr lang="it-IT" sz="1500" dirty="0"/>
        </a:p>
      </dgm:t>
    </dgm:pt>
    <dgm:pt modelId="{1498E7B5-C80E-484C-AF8E-0FA1B5A1A2EC}" type="parTrans" cxnId="{14921CCB-945C-4E83-A5E4-C167ADD3B15E}">
      <dgm:prSet/>
      <dgm:spPr/>
      <dgm:t>
        <a:bodyPr/>
        <a:lstStyle/>
        <a:p>
          <a:endParaRPr lang="it-IT"/>
        </a:p>
      </dgm:t>
    </dgm:pt>
    <dgm:pt modelId="{8956ECAA-712C-4F51-8DE4-9B1CF5EC008E}" type="sibTrans" cxnId="{14921CCB-945C-4E83-A5E4-C167ADD3B15E}">
      <dgm:prSet/>
      <dgm:spPr/>
      <dgm:t>
        <a:bodyPr/>
        <a:lstStyle/>
        <a:p>
          <a:endParaRPr lang="it-IT"/>
        </a:p>
      </dgm:t>
    </dgm:pt>
    <dgm:pt modelId="{247A42A9-AC8D-4224-913B-209598612A6A}">
      <dgm:prSet/>
      <dgm:spPr/>
      <dgm:t>
        <a:bodyPr/>
        <a:lstStyle/>
        <a:p>
          <a:r>
            <a:rPr lang="it-IT" b="1" dirty="0"/>
            <a:t>PROGETTAZIONE COLLEGIALE CONDIVISA  </a:t>
          </a:r>
        </a:p>
      </dgm:t>
    </dgm:pt>
    <dgm:pt modelId="{91FE9654-4C83-4ED6-B83B-0CBABD178AA2}" type="parTrans" cxnId="{7B1A6BEA-687B-4CD1-8FE2-627BA2AC641A}">
      <dgm:prSet/>
      <dgm:spPr/>
      <dgm:t>
        <a:bodyPr/>
        <a:lstStyle/>
        <a:p>
          <a:endParaRPr lang="it-IT"/>
        </a:p>
      </dgm:t>
    </dgm:pt>
    <dgm:pt modelId="{30F61457-0369-4D72-9B0F-6B3FAD994D11}" type="sibTrans" cxnId="{7B1A6BEA-687B-4CD1-8FE2-627BA2AC641A}">
      <dgm:prSet/>
      <dgm:spPr/>
      <dgm:t>
        <a:bodyPr/>
        <a:lstStyle/>
        <a:p>
          <a:endParaRPr lang="it-IT"/>
        </a:p>
      </dgm:t>
    </dgm:pt>
    <dgm:pt modelId="{E911E42D-AD45-4727-9CDC-1147187CE1F6}">
      <dgm:prSet/>
      <dgm:spPr/>
      <dgm:t>
        <a:bodyPr/>
        <a:lstStyle/>
        <a:p>
          <a:r>
            <a:rPr lang="it-IT" b="1" dirty="0"/>
            <a:t>VALUTAZIONE COLLEGIALE CONDIVISA </a:t>
          </a:r>
        </a:p>
        <a:p>
          <a:r>
            <a:rPr lang="it-IT" dirty="0"/>
            <a:t>(Prove strutturate di Istituto suddivise per fascia d’età in fase iniziale e finale)</a:t>
          </a:r>
        </a:p>
      </dgm:t>
    </dgm:pt>
    <dgm:pt modelId="{81D0473B-1B8C-434F-AC18-EB344EA3EA2E}" type="parTrans" cxnId="{D71147FA-A013-49DF-9311-E0F2A98F1520}">
      <dgm:prSet/>
      <dgm:spPr/>
      <dgm:t>
        <a:bodyPr/>
        <a:lstStyle/>
        <a:p>
          <a:endParaRPr lang="it-IT"/>
        </a:p>
      </dgm:t>
    </dgm:pt>
    <dgm:pt modelId="{7235C70D-C38A-4280-9C77-711DF387D289}" type="sibTrans" cxnId="{D71147FA-A013-49DF-9311-E0F2A98F1520}">
      <dgm:prSet/>
      <dgm:spPr/>
      <dgm:t>
        <a:bodyPr/>
        <a:lstStyle/>
        <a:p>
          <a:endParaRPr lang="it-IT"/>
        </a:p>
      </dgm:t>
    </dgm:pt>
    <dgm:pt modelId="{A98F4F7E-2449-4385-BD7B-6669F94FB9FE}" type="pres">
      <dgm:prSet presAssocID="{7CFF10B0-1743-4B35-BB40-0AD1F39BCC4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98E587-B0CF-47B3-9CE8-492A561A3B5B}" type="pres">
      <dgm:prSet presAssocID="{D5F9672B-C777-4EAB-AF9E-B455500B8E47}" presName="root1" presStyleCnt="0"/>
      <dgm:spPr/>
    </dgm:pt>
    <dgm:pt modelId="{3F996191-DBA7-4850-BE94-E6B6D269A6B9}" type="pres">
      <dgm:prSet presAssocID="{D5F9672B-C777-4EAB-AF9E-B455500B8E47}" presName="LevelOneTextNode" presStyleLbl="node0" presStyleIdx="0" presStyleCnt="1" custScaleX="372225" custScaleY="95452" custLinFactNeighborX="3780" custLinFactNeighborY="0">
        <dgm:presLayoutVars>
          <dgm:chPref val="3"/>
        </dgm:presLayoutVars>
      </dgm:prSet>
      <dgm:spPr/>
    </dgm:pt>
    <dgm:pt modelId="{1356866D-E076-4DF5-8C6E-5399406FDD2A}" type="pres">
      <dgm:prSet presAssocID="{D5F9672B-C777-4EAB-AF9E-B455500B8E47}" presName="level2hierChild" presStyleCnt="0"/>
      <dgm:spPr/>
    </dgm:pt>
    <dgm:pt modelId="{659C2BC6-DE0D-49AF-A8CC-791855B14952}" type="pres">
      <dgm:prSet presAssocID="{1498E7B5-C80E-484C-AF8E-0FA1B5A1A2EC}" presName="conn2-1" presStyleLbl="parChTrans1D2" presStyleIdx="0" presStyleCnt="4"/>
      <dgm:spPr/>
    </dgm:pt>
    <dgm:pt modelId="{84647CD5-BF5D-410D-B222-921079245251}" type="pres">
      <dgm:prSet presAssocID="{1498E7B5-C80E-484C-AF8E-0FA1B5A1A2EC}" presName="connTx" presStyleLbl="parChTrans1D2" presStyleIdx="0" presStyleCnt="4"/>
      <dgm:spPr/>
    </dgm:pt>
    <dgm:pt modelId="{AD71DD64-6F8C-45FC-8259-2623BAD3CD73}" type="pres">
      <dgm:prSet presAssocID="{DD3CC8DE-09E9-42C5-94E9-0A309275F9DD}" presName="root2" presStyleCnt="0"/>
      <dgm:spPr/>
    </dgm:pt>
    <dgm:pt modelId="{16362A34-E558-4B2A-9D97-69589799A3AB}" type="pres">
      <dgm:prSet presAssocID="{DD3CC8DE-09E9-42C5-94E9-0A309275F9DD}" presName="LevelTwoTextNode" presStyleLbl="node2" presStyleIdx="0" presStyleCnt="4">
        <dgm:presLayoutVars>
          <dgm:chPref val="3"/>
        </dgm:presLayoutVars>
      </dgm:prSet>
      <dgm:spPr/>
    </dgm:pt>
    <dgm:pt modelId="{9E703454-B511-45E5-94B0-C70475277573}" type="pres">
      <dgm:prSet presAssocID="{DD3CC8DE-09E9-42C5-94E9-0A309275F9DD}" presName="level3hierChild" presStyleCnt="0"/>
      <dgm:spPr/>
    </dgm:pt>
    <dgm:pt modelId="{DB92FB9D-58D3-4AEF-BAD2-448EC25F6A96}" type="pres">
      <dgm:prSet presAssocID="{91FE9654-4C83-4ED6-B83B-0CBABD178AA2}" presName="conn2-1" presStyleLbl="parChTrans1D2" presStyleIdx="1" presStyleCnt="4"/>
      <dgm:spPr/>
    </dgm:pt>
    <dgm:pt modelId="{02361E7A-F846-4C96-A420-EB63C5D18AB1}" type="pres">
      <dgm:prSet presAssocID="{91FE9654-4C83-4ED6-B83B-0CBABD178AA2}" presName="connTx" presStyleLbl="parChTrans1D2" presStyleIdx="1" presStyleCnt="4"/>
      <dgm:spPr/>
    </dgm:pt>
    <dgm:pt modelId="{FEE6282F-EEF2-4A5D-99D7-50118D72F68D}" type="pres">
      <dgm:prSet presAssocID="{247A42A9-AC8D-4224-913B-209598612A6A}" presName="root2" presStyleCnt="0"/>
      <dgm:spPr/>
    </dgm:pt>
    <dgm:pt modelId="{9372989D-F9FE-49B6-86E5-07CE7857EA7D}" type="pres">
      <dgm:prSet presAssocID="{247A42A9-AC8D-4224-913B-209598612A6A}" presName="LevelTwoTextNode" presStyleLbl="node2" presStyleIdx="1" presStyleCnt="4">
        <dgm:presLayoutVars>
          <dgm:chPref val="3"/>
        </dgm:presLayoutVars>
      </dgm:prSet>
      <dgm:spPr/>
    </dgm:pt>
    <dgm:pt modelId="{BEB42E72-0350-44C2-B9E2-6E4174A47185}" type="pres">
      <dgm:prSet presAssocID="{247A42A9-AC8D-4224-913B-209598612A6A}" presName="level3hierChild" presStyleCnt="0"/>
      <dgm:spPr/>
    </dgm:pt>
    <dgm:pt modelId="{24C96157-58CB-4529-9F15-35DC0EF98156}" type="pres">
      <dgm:prSet presAssocID="{81D0473B-1B8C-434F-AC18-EB344EA3EA2E}" presName="conn2-1" presStyleLbl="parChTrans1D2" presStyleIdx="2" presStyleCnt="4"/>
      <dgm:spPr/>
    </dgm:pt>
    <dgm:pt modelId="{E41CB202-2945-4925-AFC9-073BC32EF7AF}" type="pres">
      <dgm:prSet presAssocID="{81D0473B-1B8C-434F-AC18-EB344EA3EA2E}" presName="connTx" presStyleLbl="parChTrans1D2" presStyleIdx="2" presStyleCnt="4"/>
      <dgm:spPr/>
    </dgm:pt>
    <dgm:pt modelId="{CED9FE18-14C6-4A20-8C15-F86D30B6B4ED}" type="pres">
      <dgm:prSet presAssocID="{E911E42D-AD45-4727-9CDC-1147187CE1F6}" presName="root2" presStyleCnt="0"/>
      <dgm:spPr/>
    </dgm:pt>
    <dgm:pt modelId="{6D614A19-F645-4E20-9A4D-7381E46F2F79}" type="pres">
      <dgm:prSet presAssocID="{E911E42D-AD45-4727-9CDC-1147187CE1F6}" presName="LevelTwoTextNode" presStyleLbl="node2" presStyleIdx="2" presStyleCnt="4">
        <dgm:presLayoutVars>
          <dgm:chPref val="3"/>
        </dgm:presLayoutVars>
      </dgm:prSet>
      <dgm:spPr/>
    </dgm:pt>
    <dgm:pt modelId="{021C916F-61FD-46B1-9C8A-4C6078C39442}" type="pres">
      <dgm:prSet presAssocID="{E911E42D-AD45-4727-9CDC-1147187CE1F6}" presName="level3hierChild" presStyleCnt="0"/>
      <dgm:spPr/>
    </dgm:pt>
    <dgm:pt modelId="{42E592E4-9F47-4DC1-9990-886D711D067B}" type="pres">
      <dgm:prSet presAssocID="{B8067889-5DB6-4CD2-8995-9DC4A2585A6F}" presName="conn2-1" presStyleLbl="parChTrans1D2" presStyleIdx="3" presStyleCnt="4"/>
      <dgm:spPr/>
    </dgm:pt>
    <dgm:pt modelId="{80FC7A20-F988-4594-AA47-B01BA50E2675}" type="pres">
      <dgm:prSet presAssocID="{B8067889-5DB6-4CD2-8995-9DC4A2585A6F}" presName="connTx" presStyleLbl="parChTrans1D2" presStyleIdx="3" presStyleCnt="4"/>
      <dgm:spPr/>
    </dgm:pt>
    <dgm:pt modelId="{6049329F-E1C6-4C74-ADEC-2F03FFFF7909}" type="pres">
      <dgm:prSet presAssocID="{3C51849C-369D-4039-A4A1-974EFDEA0C7A}" presName="root2" presStyleCnt="0"/>
      <dgm:spPr/>
    </dgm:pt>
    <dgm:pt modelId="{91715D9A-C226-482D-9D20-9DDDCEB77E3A}" type="pres">
      <dgm:prSet presAssocID="{3C51849C-369D-4039-A4A1-974EFDEA0C7A}" presName="LevelTwoTextNode" presStyleLbl="node2" presStyleIdx="3" presStyleCnt="4" custScaleX="94832" custScaleY="86825">
        <dgm:presLayoutVars>
          <dgm:chPref val="3"/>
        </dgm:presLayoutVars>
      </dgm:prSet>
      <dgm:spPr/>
    </dgm:pt>
    <dgm:pt modelId="{DD1265F8-FA58-406A-932E-750615351E7B}" type="pres">
      <dgm:prSet presAssocID="{3C51849C-369D-4039-A4A1-974EFDEA0C7A}" presName="level3hierChild" presStyleCnt="0"/>
      <dgm:spPr/>
    </dgm:pt>
  </dgm:ptLst>
  <dgm:cxnLst>
    <dgm:cxn modelId="{1007970E-3F07-4F56-8738-055C2855756C}" type="presOf" srcId="{247A42A9-AC8D-4224-913B-209598612A6A}" destId="{9372989D-F9FE-49B6-86E5-07CE7857EA7D}" srcOrd="0" destOrd="0" presId="urn:microsoft.com/office/officeart/2008/layout/HorizontalMultiLevelHierarchy"/>
    <dgm:cxn modelId="{233B0A2B-DEED-4599-A9ED-892F53AC540E}" type="presOf" srcId="{B8067889-5DB6-4CD2-8995-9DC4A2585A6F}" destId="{42E592E4-9F47-4DC1-9990-886D711D067B}" srcOrd="0" destOrd="0" presId="urn:microsoft.com/office/officeart/2008/layout/HorizontalMultiLevelHierarchy"/>
    <dgm:cxn modelId="{BAF46540-4330-4FE3-88B7-F3368F6D6409}" type="presOf" srcId="{1498E7B5-C80E-484C-AF8E-0FA1B5A1A2EC}" destId="{84647CD5-BF5D-410D-B222-921079245251}" srcOrd="1" destOrd="0" presId="urn:microsoft.com/office/officeart/2008/layout/HorizontalMultiLevelHierarchy"/>
    <dgm:cxn modelId="{62470C63-8944-4AC8-9095-FCB4675F9908}" srcId="{7CFF10B0-1743-4B35-BB40-0AD1F39BCC48}" destId="{D5F9672B-C777-4EAB-AF9E-B455500B8E47}" srcOrd="0" destOrd="0" parTransId="{133E3101-6520-4D13-A8D8-C2D906D146E2}" sibTransId="{94642721-452D-48E4-A50A-760073A48A6F}"/>
    <dgm:cxn modelId="{AFFF1267-BAF5-4D6B-BD8E-23D62DDD1B88}" type="presOf" srcId="{D5F9672B-C777-4EAB-AF9E-B455500B8E47}" destId="{3F996191-DBA7-4850-BE94-E6B6D269A6B9}" srcOrd="0" destOrd="0" presId="urn:microsoft.com/office/officeart/2008/layout/HorizontalMultiLevelHierarchy"/>
    <dgm:cxn modelId="{98382B68-678B-499C-80D4-238D2D4FBE87}" type="presOf" srcId="{91FE9654-4C83-4ED6-B83B-0CBABD178AA2}" destId="{DB92FB9D-58D3-4AEF-BAD2-448EC25F6A96}" srcOrd="0" destOrd="0" presId="urn:microsoft.com/office/officeart/2008/layout/HorizontalMultiLevelHierarchy"/>
    <dgm:cxn modelId="{59EB0070-9358-4CD9-8760-FE578CFF5645}" type="presOf" srcId="{1498E7B5-C80E-484C-AF8E-0FA1B5A1A2EC}" destId="{659C2BC6-DE0D-49AF-A8CC-791855B14952}" srcOrd="0" destOrd="0" presId="urn:microsoft.com/office/officeart/2008/layout/HorizontalMultiLevelHierarchy"/>
    <dgm:cxn modelId="{24952685-0CCE-4DE9-9CE4-81DE20BB2649}" type="presOf" srcId="{91FE9654-4C83-4ED6-B83B-0CBABD178AA2}" destId="{02361E7A-F846-4C96-A420-EB63C5D18AB1}" srcOrd="1" destOrd="0" presId="urn:microsoft.com/office/officeart/2008/layout/HorizontalMultiLevelHierarchy"/>
    <dgm:cxn modelId="{8558718E-9A95-4AAA-9BAB-E0C5458A0E7E}" type="presOf" srcId="{B8067889-5DB6-4CD2-8995-9DC4A2585A6F}" destId="{80FC7A20-F988-4594-AA47-B01BA50E2675}" srcOrd="1" destOrd="0" presId="urn:microsoft.com/office/officeart/2008/layout/HorizontalMultiLevelHierarchy"/>
    <dgm:cxn modelId="{13E78F91-1087-4BDA-9128-99C7D049C060}" type="presOf" srcId="{E911E42D-AD45-4727-9CDC-1147187CE1F6}" destId="{6D614A19-F645-4E20-9A4D-7381E46F2F79}" srcOrd="0" destOrd="0" presId="urn:microsoft.com/office/officeart/2008/layout/HorizontalMultiLevelHierarchy"/>
    <dgm:cxn modelId="{1233C99E-6356-4F68-A219-60D3C294AE53}" type="presOf" srcId="{DD3CC8DE-09E9-42C5-94E9-0A309275F9DD}" destId="{16362A34-E558-4B2A-9D97-69589799A3AB}" srcOrd="0" destOrd="0" presId="urn:microsoft.com/office/officeart/2008/layout/HorizontalMultiLevelHierarchy"/>
    <dgm:cxn modelId="{777B30AC-2477-48F2-91B5-03E28DC2BCBE}" type="presOf" srcId="{7CFF10B0-1743-4B35-BB40-0AD1F39BCC48}" destId="{A98F4F7E-2449-4385-BD7B-6669F94FB9FE}" srcOrd="0" destOrd="0" presId="urn:microsoft.com/office/officeart/2008/layout/HorizontalMultiLevelHierarchy"/>
    <dgm:cxn modelId="{97D679B2-EA9A-40D8-B552-769D71844507}" type="presOf" srcId="{81D0473B-1B8C-434F-AC18-EB344EA3EA2E}" destId="{24C96157-58CB-4529-9F15-35DC0EF98156}" srcOrd="0" destOrd="0" presId="urn:microsoft.com/office/officeart/2008/layout/HorizontalMultiLevelHierarchy"/>
    <dgm:cxn modelId="{1A8192B5-480B-4712-811A-E2DF0D3BEAB4}" type="presOf" srcId="{3C51849C-369D-4039-A4A1-974EFDEA0C7A}" destId="{91715D9A-C226-482D-9D20-9DDDCEB77E3A}" srcOrd="0" destOrd="0" presId="urn:microsoft.com/office/officeart/2008/layout/HorizontalMultiLevelHierarchy"/>
    <dgm:cxn modelId="{14921CCB-945C-4E83-A5E4-C167ADD3B15E}" srcId="{D5F9672B-C777-4EAB-AF9E-B455500B8E47}" destId="{DD3CC8DE-09E9-42C5-94E9-0A309275F9DD}" srcOrd="0" destOrd="0" parTransId="{1498E7B5-C80E-484C-AF8E-0FA1B5A1A2EC}" sibTransId="{8956ECAA-712C-4F51-8DE4-9B1CF5EC008E}"/>
    <dgm:cxn modelId="{337BFFD0-B8EC-40A6-BFD9-B67C104FCDE1}" srcId="{D5F9672B-C777-4EAB-AF9E-B455500B8E47}" destId="{3C51849C-369D-4039-A4A1-974EFDEA0C7A}" srcOrd="3" destOrd="0" parTransId="{B8067889-5DB6-4CD2-8995-9DC4A2585A6F}" sibTransId="{A7D4AE80-74AE-4416-AAB5-65A48727BCF7}"/>
    <dgm:cxn modelId="{7B1A6BEA-687B-4CD1-8FE2-627BA2AC641A}" srcId="{D5F9672B-C777-4EAB-AF9E-B455500B8E47}" destId="{247A42A9-AC8D-4224-913B-209598612A6A}" srcOrd="1" destOrd="0" parTransId="{91FE9654-4C83-4ED6-B83B-0CBABD178AA2}" sibTransId="{30F61457-0369-4D72-9B0F-6B3FAD994D11}"/>
    <dgm:cxn modelId="{80C951EF-F9EE-46E0-9506-4DFF66214C1B}" type="presOf" srcId="{81D0473B-1B8C-434F-AC18-EB344EA3EA2E}" destId="{E41CB202-2945-4925-AFC9-073BC32EF7AF}" srcOrd="1" destOrd="0" presId="urn:microsoft.com/office/officeart/2008/layout/HorizontalMultiLevelHierarchy"/>
    <dgm:cxn modelId="{D71147FA-A013-49DF-9311-E0F2A98F1520}" srcId="{D5F9672B-C777-4EAB-AF9E-B455500B8E47}" destId="{E911E42D-AD45-4727-9CDC-1147187CE1F6}" srcOrd="2" destOrd="0" parTransId="{81D0473B-1B8C-434F-AC18-EB344EA3EA2E}" sibTransId="{7235C70D-C38A-4280-9C77-711DF387D289}"/>
    <dgm:cxn modelId="{3A13CD26-D679-4CC6-BB31-498123173DDC}" type="presParOf" srcId="{A98F4F7E-2449-4385-BD7B-6669F94FB9FE}" destId="{0298E587-B0CF-47B3-9CE8-492A561A3B5B}" srcOrd="0" destOrd="0" presId="urn:microsoft.com/office/officeart/2008/layout/HorizontalMultiLevelHierarchy"/>
    <dgm:cxn modelId="{9FE246E0-20D7-42BB-8904-ACBA97D53D1E}" type="presParOf" srcId="{0298E587-B0CF-47B3-9CE8-492A561A3B5B}" destId="{3F996191-DBA7-4850-BE94-E6B6D269A6B9}" srcOrd="0" destOrd="0" presId="urn:microsoft.com/office/officeart/2008/layout/HorizontalMultiLevelHierarchy"/>
    <dgm:cxn modelId="{B24AF040-E8DD-4323-A248-BDE79FB5B1E7}" type="presParOf" srcId="{0298E587-B0CF-47B3-9CE8-492A561A3B5B}" destId="{1356866D-E076-4DF5-8C6E-5399406FDD2A}" srcOrd="1" destOrd="0" presId="urn:microsoft.com/office/officeart/2008/layout/HorizontalMultiLevelHierarchy"/>
    <dgm:cxn modelId="{80937BE7-2586-4FD5-BCE0-BD68270EE46A}" type="presParOf" srcId="{1356866D-E076-4DF5-8C6E-5399406FDD2A}" destId="{659C2BC6-DE0D-49AF-A8CC-791855B14952}" srcOrd="0" destOrd="0" presId="urn:microsoft.com/office/officeart/2008/layout/HorizontalMultiLevelHierarchy"/>
    <dgm:cxn modelId="{C2AE9AA1-FC33-4C2E-B1C9-6B0EA174AF7D}" type="presParOf" srcId="{659C2BC6-DE0D-49AF-A8CC-791855B14952}" destId="{84647CD5-BF5D-410D-B222-921079245251}" srcOrd="0" destOrd="0" presId="urn:microsoft.com/office/officeart/2008/layout/HorizontalMultiLevelHierarchy"/>
    <dgm:cxn modelId="{A0F5886E-9B49-40E1-BE50-025F03C3C79A}" type="presParOf" srcId="{1356866D-E076-4DF5-8C6E-5399406FDD2A}" destId="{AD71DD64-6F8C-45FC-8259-2623BAD3CD73}" srcOrd="1" destOrd="0" presId="urn:microsoft.com/office/officeart/2008/layout/HorizontalMultiLevelHierarchy"/>
    <dgm:cxn modelId="{A2259CD2-7A19-475C-8293-0A9CF4EB4386}" type="presParOf" srcId="{AD71DD64-6F8C-45FC-8259-2623BAD3CD73}" destId="{16362A34-E558-4B2A-9D97-69589799A3AB}" srcOrd="0" destOrd="0" presId="urn:microsoft.com/office/officeart/2008/layout/HorizontalMultiLevelHierarchy"/>
    <dgm:cxn modelId="{034FF80B-6F65-4CF3-AC6D-07CCDBD04199}" type="presParOf" srcId="{AD71DD64-6F8C-45FC-8259-2623BAD3CD73}" destId="{9E703454-B511-45E5-94B0-C70475277573}" srcOrd="1" destOrd="0" presId="urn:microsoft.com/office/officeart/2008/layout/HorizontalMultiLevelHierarchy"/>
    <dgm:cxn modelId="{364760B9-2208-408A-8029-7EAE9F8ED69D}" type="presParOf" srcId="{1356866D-E076-4DF5-8C6E-5399406FDD2A}" destId="{DB92FB9D-58D3-4AEF-BAD2-448EC25F6A96}" srcOrd="2" destOrd="0" presId="urn:microsoft.com/office/officeart/2008/layout/HorizontalMultiLevelHierarchy"/>
    <dgm:cxn modelId="{715C3F6A-302F-4618-B05C-D34644251ABB}" type="presParOf" srcId="{DB92FB9D-58D3-4AEF-BAD2-448EC25F6A96}" destId="{02361E7A-F846-4C96-A420-EB63C5D18AB1}" srcOrd="0" destOrd="0" presId="urn:microsoft.com/office/officeart/2008/layout/HorizontalMultiLevelHierarchy"/>
    <dgm:cxn modelId="{0E96B6FD-8F53-4236-839D-C61036D3BA71}" type="presParOf" srcId="{1356866D-E076-4DF5-8C6E-5399406FDD2A}" destId="{FEE6282F-EEF2-4A5D-99D7-50118D72F68D}" srcOrd="3" destOrd="0" presId="urn:microsoft.com/office/officeart/2008/layout/HorizontalMultiLevelHierarchy"/>
    <dgm:cxn modelId="{67A55E1E-023A-4AF7-B839-90C46B33B543}" type="presParOf" srcId="{FEE6282F-EEF2-4A5D-99D7-50118D72F68D}" destId="{9372989D-F9FE-49B6-86E5-07CE7857EA7D}" srcOrd="0" destOrd="0" presId="urn:microsoft.com/office/officeart/2008/layout/HorizontalMultiLevelHierarchy"/>
    <dgm:cxn modelId="{46C8CC2A-CC50-4716-93D4-8879B1DD7097}" type="presParOf" srcId="{FEE6282F-EEF2-4A5D-99D7-50118D72F68D}" destId="{BEB42E72-0350-44C2-B9E2-6E4174A47185}" srcOrd="1" destOrd="0" presId="urn:microsoft.com/office/officeart/2008/layout/HorizontalMultiLevelHierarchy"/>
    <dgm:cxn modelId="{8D3BEA08-2C76-4C60-A586-4E3896871CA0}" type="presParOf" srcId="{1356866D-E076-4DF5-8C6E-5399406FDD2A}" destId="{24C96157-58CB-4529-9F15-35DC0EF98156}" srcOrd="4" destOrd="0" presId="urn:microsoft.com/office/officeart/2008/layout/HorizontalMultiLevelHierarchy"/>
    <dgm:cxn modelId="{A53D7B46-4AA6-4F68-BBCE-F1CC16BA5427}" type="presParOf" srcId="{24C96157-58CB-4529-9F15-35DC0EF98156}" destId="{E41CB202-2945-4925-AFC9-073BC32EF7AF}" srcOrd="0" destOrd="0" presId="urn:microsoft.com/office/officeart/2008/layout/HorizontalMultiLevelHierarchy"/>
    <dgm:cxn modelId="{805A44FF-DC64-4861-8E60-57EBCEC193A9}" type="presParOf" srcId="{1356866D-E076-4DF5-8C6E-5399406FDD2A}" destId="{CED9FE18-14C6-4A20-8C15-F86D30B6B4ED}" srcOrd="5" destOrd="0" presId="urn:microsoft.com/office/officeart/2008/layout/HorizontalMultiLevelHierarchy"/>
    <dgm:cxn modelId="{5CEAABD8-C64B-468D-A487-C242173DE1BC}" type="presParOf" srcId="{CED9FE18-14C6-4A20-8C15-F86D30B6B4ED}" destId="{6D614A19-F645-4E20-9A4D-7381E46F2F79}" srcOrd="0" destOrd="0" presId="urn:microsoft.com/office/officeart/2008/layout/HorizontalMultiLevelHierarchy"/>
    <dgm:cxn modelId="{9E931B37-8972-4DEF-B137-2E248161EF28}" type="presParOf" srcId="{CED9FE18-14C6-4A20-8C15-F86D30B6B4ED}" destId="{021C916F-61FD-46B1-9C8A-4C6078C39442}" srcOrd="1" destOrd="0" presId="urn:microsoft.com/office/officeart/2008/layout/HorizontalMultiLevelHierarchy"/>
    <dgm:cxn modelId="{163D45A5-9D6E-465A-90CE-0937E288C348}" type="presParOf" srcId="{1356866D-E076-4DF5-8C6E-5399406FDD2A}" destId="{42E592E4-9F47-4DC1-9990-886D711D067B}" srcOrd="6" destOrd="0" presId="urn:microsoft.com/office/officeart/2008/layout/HorizontalMultiLevelHierarchy"/>
    <dgm:cxn modelId="{7D9F6A90-6995-4FBB-8E36-DE004E49CBD9}" type="presParOf" srcId="{42E592E4-9F47-4DC1-9990-886D711D067B}" destId="{80FC7A20-F988-4594-AA47-B01BA50E2675}" srcOrd="0" destOrd="0" presId="urn:microsoft.com/office/officeart/2008/layout/HorizontalMultiLevelHierarchy"/>
    <dgm:cxn modelId="{A8A09A22-DEB1-43EF-8E4D-A011893760CC}" type="presParOf" srcId="{1356866D-E076-4DF5-8C6E-5399406FDD2A}" destId="{6049329F-E1C6-4C74-ADEC-2F03FFFF7909}" srcOrd="7" destOrd="0" presId="urn:microsoft.com/office/officeart/2008/layout/HorizontalMultiLevelHierarchy"/>
    <dgm:cxn modelId="{CFB177FC-AE98-4323-8747-3207CD6DFF36}" type="presParOf" srcId="{6049329F-E1C6-4C74-ADEC-2F03FFFF7909}" destId="{91715D9A-C226-482D-9D20-9DDDCEB77E3A}" srcOrd="0" destOrd="0" presId="urn:microsoft.com/office/officeart/2008/layout/HorizontalMultiLevelHierarchy"/>
    <dgm:cxn modelId="{EE3A228F-8FB0-4EB0-95C2-FB4272582DFF}" type="presParOf" srcId="{6049329F-E1C6-4C74-ADEC-2F03FFFF7909}" destId="{DD1265F8-FA58-406A-932E-750615351E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053DFB-52C9-4C32-BD98-4053F6120890}" type="doc">
      <dgm:prSet loTypeId="urn:microsoft.com/office/officeart/2005/8/layout/cycle3" loCatId="cycle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it-IT"/>
        </a:p>
      </dgm:t>
    </dgm:pt>
    <dgm:pt modelId="{359A9C8D-7312-4DC5-A3ED-B0D02C32B159}">
      <dgm:prSet phldrT="[Testo]"/>
      <dgm:spPr>
        <a:solidFill>
          <a:srgbClr val="FFFF00"/>
        </a:solidFill>
      </dgm:spPr>
      <dgm:t>
        <a:bodyPr/>
        <a:lstStyle/>
        <a:p>
          <a:r>
            <a:rPr lang="it-IT" dirty="0"/>
            <a:t>CODING UNPLUGGED</a:t>
          </a:r>
        </a:p>
        <a:p>
          <a:r>
            <a:rPr lang="it-IT" dirty="0"/>
            <a:t>LIM</a:t>
          </a:r>
        </a:p>
      </dgm:t>
    </dgm:pt>
    <dgm:pt modelId="{8023AF9E-7DB0-42D2-AF59-A97A4ED6A7F1}" type="parTrans" cxnId="{985986F3-9004-41A9-A1C7-AC86C7E93E1D}">
      <dgm:prSet/>
      <dgm:spPr/>
      <dgm:t>
        <a:bodyPr/>
        <a:lstStyle/>
        <a:p>
          <a:endParaRPr lang="it-IT"/>
        </a:p>
      </dgm:t>
    </dgm:pt>
    <dgm:pt modelId="{D192194B-24B1-494D-82CF-A5178E405D6F}" type="sibTrans" cxnId="{985986F3-9004-41A9-A1C7-AC86C7E93E1D}">
      <dgm:prSet/>
      <dgm:spPr/>
      <dgm:t>
        <a:bodyPr/>
        <a:lstStyle/>
        <a:p>
          <a:endParaRPr lang="it-IT"/>
        </a:p>
      </dgm:t>
    </dgm:pt>
    <dgm:pt modelId="{864DA6F7-F041-4F8D-BE5F-06BC20AF18EE}">
      <dgm:prSet phldrT="[Testo]"/>
      <dgm:spPr>
        <a:solidFill>
          <a:srgbClr val="FF33CC"/>
        </a:solidFill>
      </dgm:spPr>
      <dgm:t>
        <a:bodyPr/>
        <a:lstStyle/>
        <a:p>
          <a:r>
            <a:rPr lang="it-IT" dirty="0"/>
            <a:t>TEORIA DELLE INTELLIGENZE MULTIPLE	</a:t>
          </a:r>
        </a:p>
      </dgm:t>
    </dgm:pt>
    <dgm:pt modelId="{DC48BFD4-F8F3-490C-BE38-A36AB8044511}" type="parTrans" cxnId="{D312A8B1-C810-4844-B24D-C3B829182BA3}">
      <dgm:prSet/>
      <dgm:spPr/>
      <dgm:t>
        <a:bodyPr/>
        <a:lstStyle/>
        <a:p>
          <a:endParaRPr lang="it-IT"/>
        </a:p>
      </dgm:t>
    </dgm:pt>
    <dgm:pt modelId="{933D4DB5-B471-4F17-9B22-5C662A0DA0B6}" type="sibTrans" cxnId="{D312A8B1-C810-4844-B24D-C3B829182BA3}">
      <dgm:prSet/>
      <dgm:spPr/>
      <dgm:t>
        <a:bodyPr/>
        <a:lstStyle/>
        <a:p>
          <a:endParaRPr lang="it-IT"/>
        </a:p>
      </dgm:t>
    </dgm:pt>
    <dgm:pt modelId="{D543EEBC-96B3-40E9-8492-878C46E2CF58}">
      <dgm:prSet phldrT="[Testo]"/>
      <dgm:spPr>
        <a:solidFill>
          <a:srgbClr val="7030A0"/>
        </a:solidFill>
      </dgm:spPr>
      <dgm:t>
        <a:bodyPr/>
        <a:lstStyle/>
        <a:p>
          <a:pPr algn="ctr"/>
          <a:r>
            <a:rPr lang="it-IT" dirty="0"/>
            <a:t>ATTIVITA’ MONTESSORI</a:t>
          </a:r>
        </a:p>
      </dgm:t>
    </dgm:pt>
    <dgm:pt modelId="{8BC3055B-1DD1-418B-8337-6E676C25AAB7}" type="parTrans" cxnId="{8D827184-9855-4FFD-A8FE-F7F67A4FE7ED}">
      <dgm:prSet/>
      <dgm:spPr/>
      <dgm:t>
        <a:bodyPr/>
        <a:lstStyle/>
        <a:p>
          <a:endParaRPr lang="it-IT"/>
        </a:p>
      </dgm:t>
    </dgm:pt>
    <dgm:pt modelId="{2D1DF906-1FE5-48F8-9923-4FA7C71A55DD}" type="sibTrans" cxnId="{8D827184-9855-4FFD-A8FE-F7F67A4FE7ED}">
      <dgm:prSet/>
      <dgm:spPr/>
      <dgm:t>
        <a:bodyPr/>
        <a:lstStyle/>
        <a:p>
          <a:endParaRPr lang="it-IT"/>
        </a:p>
      </dgm:t>
    </dgm:pt>
    <dgm:pt modelId="{C37DD658-0219-4225-9E04-96A56A9720DA}">
      <dgm:prSet/>
      <dgm:spPr>
        <a:solidFill>
          <a:srgbClr val="FF0000"/>
        </a:solidFill>
      </dgm:spPr>
      <dgm:t>
        <a:bodyPr/>
        <a:lstStyle/>
        <a:p>
          <a:r>
            <a:rPr lang="it-IT" dirty="0"/>
            <a:t>METODO MUNARI</a:t>
          </a:r>
        </a:p>
      </dgm:t>
    </dgm:pt>
    <dgm:pt modelId="{08E0330D-EA3B-48A7-9843-768F5AAA392B}" type="parTrans" cxnId="{40AEC3F5-C7DF-4E34-B531-B2E2A5814773}">
      <dgm:prSet/>
      <dgm:spPr/>
      <dgm:t>
        <a:bodyPr/>
        <a:lstStyle/>
        <a:p>
          <a:endParaRPr lang="it-IT"/>
        </a:p>
      </dgm:t>
    </dgm:pt>
    <dgm:pt modelId="{AE8C6F2B-F81B-4D6A-BE7A-986525ECC1B6}" type="sibTrans" cxnId="{40AEC3F5-C7DF-4E34-B531-B2E2A5814773}">
      <dgm:prSet/>
      <dgm:spPr/>
      <dgm:t>
        <a:bodyPr/>
        <a:lstStyle/>
        <a:p>
          <a:endParaRPr lang="it-IT"/>
        </a:p>
      </dgm:t>
    </dgm:pt>
    <dgm:pt modelId="{13D42E28-3AE7-4831-893C-FB3EB1560DD1}">
      <dgm:prSet/>
      <dgm:spPr>
        <a:solidFill>
          <a:srgbClr val="00B050"/>
        </a:solidFill>
      </dgm:spPr>
      <dgm:t>
        <a:bodyPr/>
        <a:lstStyle/>
        <a:p>
          <a:r>
            <a:rPr lang="it-IT" dirty="0"/>
            <a:t>CLIL</a:t>
          </a:r>
        </a:p>
      </dgm:t>
    </dgm:pt>
    <dgm:pt modelId="{309120DD-17A0-44DC-BEE2-1535A8CCF8C6}" type="parTrans" cxnId="{2EEDBBD6-558F-4403-A70A-8D50C4C00AAA}">
      <dgm:prSet/>
      <dgm:spPr/>
      <dgm:t>
        <a:bodyPr/>
        <a:lstStyle/>
        <a:p>
          <a:endParaRPr lang="it-IT"/>
        </a:p>
      </dgm:t>
    </dgm:pt>
    <dgm:pt modelId="{8BB28434-26F6-4561-BCFE-CF52E340E19C}" type="sibTrans" cxnId="{2EEDBBD6-558F-4403-A70A-8D50C4C00AAA}">
      <dgm:prSet/>
      <dgm:spPr/>
      <dgm:t>
        <a:bodyPr/>
        <a:lstStyle/>
        <a:p>
          <a:endParaRPr lang="it-IT"/>
        </a:p>
      </dgm:t>
    </dgm:pt>
    <dgm:pt modelId="{F2EF0853-E243-4BC7-9264-20410CD7F22A}">
      <dgm:prSet/>
      <dgm:spPr>
        <a:solidFill>
          <a:srgbClr val="92D050"/>
        </a:solidFill>
      </dgm:spPr>
      <dgm:t>
        <a:bodyPr/>
        <a:lstStyle/>
        <a:p>
          <a:r>
            <a:rPr lang="it-IT" dirty="0"/>
            <a:t>TINKERING</a:t>
          </a:r>
        </a:p>
      </dgm:t>
    </dgm:pt>
    <dgm:pt modelId="{0B880F39-1B41-4E7E-BBFC-64DC30040E5A}" type="parTrans" cxnId="{399DA197-70D0-49C3-AD9B-03A654828E0F}">
      <dgm:prSet/>
      <dgm:spPr/>
      <dgm:t>
        <a:bodyPr/>
        <a:lstStyle/>
        <a:p>
          <a:endParaRPr lang="it-IT"/>
        </a:p>
      </dgm:t>
    </dgm:pt>
    <dgm:pt modelId="{BB82476B-29B5-45A7-865B-2F058EBECF19}" type="sibTrans" cxnId="{399DA197-70D0-49C3-AD9B-03A654828E0F}">
      <dgm:prSet/>
      <dgm:spPr/>
      <dgm:t>
        <a:bodyPr/>
        <a:lstStyle/>
        <a:p>
          <a:endParaRPr lang="it-IT"/>
        </a:p>
      </dgm:t>
    </dgm:pt>
    <dgm:pt modelId="{E2AAEF53-EE03-43D4-B00D-14567516434A}">
      <dgm:prSet phldrT="[Testo]"/>
      <dgm:spPr>
        <a:solidFill>
          <a:srgbClr val="FFC000"/>
        </a:solidFill>
      </dgm:spPr>
      <dgm:t>
        <a:bodyPr/>
        <a:lstStyle/>
        <a:p>
          <a:r>
            <a:rPr lang="it-IT" dirty="0"/>
            <a:t>LAP BOOK</a:t>
          </a:r>
        </a:p>
      </dgm:t>
    </dgm:pt>
    <dgm:pt modelId="{59B43A6E-4334-4DED-A307-97027C7FC031}" type="parTrans" cxnId="{E1C0B716-7D08-46FD-8346-CB6B7C60F32E}">
      <dgm:prSet/>
      <dgm:spPr/>
      <dgm:t>
        <a:bodyPr/>
        <a:lstStyle/>
        <a:p>
          <a:endParaRPr lang="it-IT"/>
        </a:p>
      </dgm:t>
    </dgm:pt>
    <dgm:pt modelId="{3A964C92-74E7-43A5-8EBE-991C077724BC}" type="sibTrans" cxnId="{E1C0B716-7D08-46FD-8346-CB6B7C60F32E}">
      <dgm:prSet/>
      <dgm:spPr/>
      <dgm:t>
        <a:bodyPr/>
        <a:lstStyle/>
        <a:p>
          <a:endParaRPr lang="it-IT"/>
        </a:p>
      </dgm:t>
    </dgm:pt>
    <dgm:pt modelId="{9BA532E7-0241-4011-8DDE-B8AFBD14D1A4}">
      <dgm:prSet/>
      <dgm:spPr>
        <a:solidFill>
          <a:srgbClr val="00B0F0"/>
        </a:solidFill>
      </dgm:spPr>
      <dgm:t>
        <a:bodyPr/>
        <a:lstStyle/>
        <a:p>
          <a:r>
            <a:rPr lang="it-IT" dirty="0"/>
            <a:t>METODO VENTURELLI </a:t>
          </a:r>
        </a:p>
      </dgm:t>
    </dgm:pt>
    <dgm:pt modelId="{1D5999BC-194A-4C81-903E-41D9EE862E89}" type="parTrans" cxnId="{3BBAE3AC-6FF4-4884-9B74-F0E1E1EED30C}">
      <dgm:prSet/>
      <dgm:spPr/>
      <dgm:t>
        <a:bodyPr/>
        <a:lstStyle/>
        <a:p>
          <a:endParaRPr lang="it-IT"/>
        </a:p>
      </dgm:t>
    </dgm:pt>
    <dgm:pt modelId="{9665D7CD-50AA-47E1-80D5-7DABDC377F38}" type="sibTrans" cxnId="{3BBAE3AC-6FF4-4884-9B74-F0E1E1EED30C}">
      <dgm:prSet/>
      <dgm:spPr/>
      <dgm:t>
        <a:bodyPr/>
        <a:lstStyle/>
        <a:p>
          <a:endParaRPr lang="it-IT"/>
        </a:p>
      </dgm:t>
    </dgm:pt>
    <dgm:pt modelId="{2AE4CDBE-24DC-43F6-834C-B0EC98438876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dirty="0"/>
            <a:t>BES,DSA e didattica inclusiva</a:t>
          </a:r>
        </a:p>
      </dgm:t>
    </dgm:pt>
    <dgm:pt modelId="{6F81562C-1727-43CF-AD57-9B67DBAC8D28}" type="parTrans" cxnId="{01DCC655-7BC1-4515-8D36-0C2FF494D145}">
      <dgm:prSet/>
      <dgm:spPr/>
      <dgm:t>
        <a:bodyPr/>
        <a:lstStyle/>
        <a:p>
          <a:endParaRPr lang="it-IT"/>
        </a:p>
      </dgm:t>
    </dgm:pt>
    <dgm:pt modelId="{7D051BF2-6938-4B6B-9AB2-BFE543951C79}" type="sibTrans" cxnId="{01DCC655-7BC1-4515-8D36-0C2FF494D145}">
      <dgm:prSet/>
      <dgm:spPr/>
      <dgm:t>
        <a:bodyPr/>
        <a:lstStyle/>
        <a:p>
          <a:endParaRPr lang="it-IT"/>
        </a:p>
      </dgm:t>
    </dgm:pt>
    <dgm:pt modelId="{239C5B1C-C740-4404-A37F-22ECA05FC819}">
      <dgm:prSet/>
      <dgm:spPr>
        <a:solidFill>
          <a:srgbClr val="92D050"/>
        </a:solidFill>
      </dgm:spPr>
      <dgm:t>
        <a:bodyPr/>
        <a:lstStyle/>
        <a:p>
          <a:r>
            <a:rPr lang="it-IT" dirty="0"/>
            <a:t>REGGIO EMILIA APPROACH</a:t>
          </a:r>
        </a:p>
      </dgm:t>
    </dgm:pt>
    <dgm:pt modelId="{BB08CCFB-3FCF-4673-BDC7-B67997920AAF}" type="parTrans" cxnId="{84AD26DD-F0E6-401E-98EB-37CB66181DB8}">
      <dgm:prSet/>
      <dgm:spPr/>
      <dgm:t>
        <a:bodyPr/>
        <a:lstStyle/>
        <a:p>
          <a:endParaRPr lang="it-IT"/>
        </a:p>
      </dgm:t>
    </dgm:pt>
    <dgm:pt modelId="{97653B2D-2EDC-4773-9AED-4A1A58791DB0}" type="sibTrans" cxnId="{84AD26DD-F0E6-401E-98EB-37CB66181DB8}">
      <dgm:prSet/>
      <dgm:spPr/>
      <dgm:t>
        <a:bodyPr/>
        <a:lstStyle/>
        <a:p>
          <a:endParaRPr lang="it-IT"/>
        </a:p>
      </dgm:t>
    </dgm:pt>
    <dgm:pt modelId="{C201D688-010C-4BFB-93BC-42DE7E206858}" type="pres">
      <dgm:prSet presAssocID="{2E053DFB-52C9-4C32-BD98-4053F6120890}" presName="Name0" presStyleCnt="0">
        <dgm:presLayoutVars>
          <dgm:dir/>
          <dgm:resizeHandles val="exact"/>
        </dgm:presLayoutVars>
      </dgm:prSet>
      <dgm:spPr/>
    </dgm:pt>
    <dgm:pt modelId="{E397BEAA-163F-4BC0-8740-AA4142243095}" type="pres">
      <dgm:prSet presAssocID="{2E053DFB-52C9-4C32-BD98-4053F6120890}" presName="cycle" presStyleCnt="0"/>
      <dgm:spPr/>
    </dgm:pt>
    <dgm:pt modelId="{47A548E3-271F-4B98-8C31-BC04815BC431}" type="pres">
      <dgm:prSet presAssocID="{359A9C8D-7312-4DC5-A3ED-B0D02C32B159}" presName="nodeFirstNode" presStyleLbl="node1" presStyleIdx="0" presStyleCnt="10" custAng="0" custScaleX="148825" custScaleY="192710" custRadScaleRad="94878" custRadScaleInc="-28016">
        <dgm:presLayoutVars>
          <dgm:bulletEnabled val="1"/>
        </dgm:presLayoutVars>
      </dgm:prSet>
      <dgm:spPr/>
    </dgm:pt>
    <dgm:pt modelId="{0752C2AA-6511-4FB6-8150-E3FDBCCAD262}" type="pres">
      <dgm:prSet presAssocID="{D192194B-24B1-494D-82CF-A5178E405D6F}" presName="sibTransFirstNode" presStyleLbl="bgShp" presStyleIdx="0" presStyleCnt="1"/>
      <dgm:spPr/>
    </dgm:pt>
    <dgm:pt modelId="{6ADCBCF7-96E4-47E8-8018-4A0A9C07CC19}" type="pres">
      <dgm:prSet presAssocID="{864DA6F7-F041-4F8D-BE5F-06BC20AF18EE}" presName="nodeFollowingNodes" presStyleLbl="node1" presStyleIdx="1" presStyleCnt="10" custAng="935632" custScaleX="159524" custScaleY="196741" custRadScaleRad="37530" custRadScaleInc="43617">
        <dgm:presLayoutVars>
          <dgm:bulletEnabled val="1"/>
        </dgm:presLayoutVars>
      </dgm:prSet>
      <dgm:spPr/>
    </dgm:pt>
    <dgm:pt modelId="{AB519921-352D-4379-961F-05FA63DE7DB2}" type="pres">
      <dgm:prSet presAssocID="{239C5B1C-C740-4404-A37F-22ECA05FC819}" presName="nodeFollowingNodes" presStyleLbl="node1" presStyleIdx="2" presStyleCnt="10" custAng="985088" custScaleX="147441" custScaleY="162634" custRadScaleRad="137461" custRadScaleInc="-60772">
        <dgm:presLayoutVars>
          <dgm:bulletEnabled val="1"/>
        </dgm:presLayoutVars>
      </dgm:prSet>
      <dgm:spPr/>
    </dgm:pt>
    <dgm:pt modelId="{67F603CA-92EC-459A-8C08-877E5507EA7F}" type="pres">
      <dgm:prSet presAssocID="{D543EEBC-96B3-40E9-8492-878C46E2CF58}" presName="nodeFollowingNodes" presStyleLbl="node1" presStyleIdx="3" presStyleCnt="10" custAng="971096" custScaleX="147113" custScaleY="195389" custRadScaleRad="141378" custRadScaleInc="-64395">
        <dgm:presLayoutVars>
          <dgm:bulletEnabled val="1"/>
        </dgm:presLayoutVars>
      </dgm:prSet>
      <dgm:spPr/>
    </dgm:pt>
    <dgm:pt modelId="{D31165D0-C870-4B3B-9BB1-B5C7BFA02CF7}" type="pres">
      <dgm:prSet presAssocID="{2AE4CDBE-24DC-43F6-834C-B0EC98438876}" presName="nodeFollowingNodes" presStyleLbl="node1" presStyleIdx="4" presStyleCnt="10" custScaleX="156786" custScaleY="178417" custRadScaleRad="194462" custRadScaleInc="312047">
        <dgm:presLayoutVars>
          <dgm:bulletEnabled val="1"/>
        </dgm:presLayoutVars>
      </dgm:prSet>
      <dgm:spPr/>
    </dgm:pt>
    <dgm:pt modelId="{E031078C-E206-4580-9279-4641B2767DD2}" type="pres">
      <dgm:prSet presAssocID="{F2EF0853-E243-4BC7-9264-20410CD7F22A}" presName="nodeFollowingNodes" presStyleLbl="node1" presStyleIdx="5" presStyleCnt="10" custAng="21429710" custScaleX="133350" custScaleY="184342" custRadScaleRad="73708" custRadScaleInc="-48647">
        <dgm:presLayoutVars>
          <dgm:bulletEnabled val="1"/>
        </dgm:presLayoutVars>
      </dgm:prSet>
      <dgm:spPr/>
    </dgm:pt>
    <dgm:pt modelId="{2E308F99-B06A-4EE7-83A0-CA022AE6198E}" type="pres">
      <dgm:prSet presAssocID="{9BA532E7-0241-4011-8DDE-B8AFBD14D1A4}" presName="nodeFollowingNodes" presStyleLbl="node1" presStyleIdx="6" presStyleCnt="10" custScaleX="143605" custScaleY="154437" custRadScaleRad="94273" custRadScaleInc="76475">
        <dgm:presLayoutVars>
          <dgm:bulletEnabled val="1"/>
        </dgm:presLayoutVars>
      </dgm:prSet>
      <dgm:spPr/>
    </dgm:pt>
    <dgm:pt modelId="{BED96957-0F9E-4F80-9B88-2D3632A85829}" type="pres">
      <dgm:prSet presAssocID="{13D42E28-3AE7-4831-893C-FB3EB1560DD1}" presName="nodeFollowingNodes" presStyleLbl="node1" presStyleIdx="7" presStyleCnt="10" custAng="20750580" custScaleX="142221" custScaleY="166842" custRadScaleRad="188902" custRadScaleInc="69271">
        <dgm:presLayoutVars>
          <dgm:bulletEnabled val="1"/>
        </dgm:presLayoutVars>
      </dgm:prSet>
      <dgm:spPr/>
    </dgm:pt>
    <dgm:pt modelId="{A893E932-C148-4FA9-A1CE-7E69B7057745}" type="pres">
      <dgm:prSet presAssocID="{C37DD658-0219-4225-9E04-96A56A9720DA}" presName="nodeFollowingNodes" presStyleLbl="node1" presStyleIdx="8" presStyleCnt="10" custScaleX="145414" custScaleY="158328" custRadScaleRad="100059" custRadScaleInc="4907">
        <dgm:presLayoutVars>
          <dgm:bulletEnabled val="1"/>
        </dgm:presLayoutVars>
      </dgm:prSet>
      <dgm:spPr/>
    </dgm:pt>
    <dgm:pt modelId="{3B11BE9C-E5BA-47DB-8B56-36737ACC00AE}" type="pres">
      <dgm:prSet presAssocID="{E2AAEF53-EE03-43D4-B00D-14567516434A}" presName="nodeFollowingNodes" presStyleLbl="node1" presStyleIdx="9" presStyleCnt="10" custAng="20609786" custScaleX="142877" custScaleY="180158" custRadScaleRad="184965" custRadScaleInc="-72489">
        <dgm:presLayoutVars>
          <dgm:bulletEnabled val="1"/>
        </dgm:presLayoutVars>
      </dgm:prSet>
      <dgm:spPr/>
    </dgm:pt>
  </dgm:ptLst>
  <dgm:cxnLst>
    <dgm:cxn modelId="{E1C0B716-7D08-46FD-8346-CB6B7C60F32E}" srcId="{2E053DFB-52C9-4C32-BD98-4053F6120890}" destId="{E2AAEF53-EE03-43D4-B00D-14567516434A}" srcOrd="9" destOrd="0" parTransId="{59B43A6E-4334-4DED-A307-97027C7FC031}" sibTransId="{3A964C92-74E7-43A5-8EBE-991C077724BC}"/>
    <dgm:cxn modelId="{65B33432-7237-4098-8EC7-83D0DA958F15}" type="presOf" srcId="{9BA532E7-0241-4011-8DDE-B8AFBD14D1A4}" destId="{2E308F99-B06A-4EE7-83A0-CA022AE6198E}" srcOrd="0" destOrd="0" presId="urn:microsoft.com/office/officeart/2005/8/layout/cycle3"/>
    <dgm:cxn modelId="{528CB732-CE97-485D-9895-1213C0CDDB6D}" type="presOf" srcId="{2E053DFB-52C9-4C32-BD98-4053F6120890}" destId="{C201D688-010C-4BFB-93BC-42DE7E206858}" srcOrd="0" destOrd="0" presId="urn:microsoft.com/office/officeart/2005/8/layout/cycle3"/>
    <dgm:cxn modelId="{7E82E03E-580D-4C73-AFF0-58E398E57D38}" type="presOf" srcId="{E2AAEF53-EE03-43D4-B00D-14567516434A}" destId="{3B11BE9C-E5BA-47DB-8B56-36737ACC00AE}" srcOrd="0" destOrd="0" presId="urn:microsoft.com/office/officeart/2005/8/layout/cycle3"/>
    <dgm:cxn modelId="{740F6A5D-7D14-41CE-A152-23D444C8BFCA}" type="presOf" srcId="{13D42E28-3AE7-4831-893C-FB3EB1560DD1}" destId="{BED96957-0F9E-4F80-9B88-2D3632A85829}" srcOrd="0" destOrd="0" presId="urn:microsoft.com/office/officeart/2005/8/layout/cycle3"/>
    <dgm:cxn modelId="{39AFCF5D-E3C8-419C-9377-C70B4C527D9D}" type="presOf" srcId="{2AE4CDBE-24DC-43F6-834C-B0EC98438876}" destId="{D31165D0-C870-4B3B-9BB1-B5C7BFA02CF7}" srcOrd="0" destOrd="0" presId="urn:microsoft.com/office/officeart/2005/8/layout/cycle3"/>
    <dgm:cxn modelId="{AD952B41-2187-4981-AAEE-C32BD7A17A3C}" type="presOf" srcId="{239C5B1C-C740-4404-A37F-22ECA05FC819}" destId="{AB519921-352D-4379-961F-05FA63DE7DB2}" srcOrd="0" destOrd="0" presId="urn:microsoft.com/office/officeart/2005/8/layout/cycle3"/>
    <dgm:cxn modelId="{70810A50-9466-49A6-89A9-233E35A46AF1}" type="presOf" srcId="{359A9C8D-7312-4DC5-A3ED-B0D02C32B159}" destId="{47A548E3-271F-4B98-8C31-BC04815BC431}" srcOrd="0" destOrd="0" presId="urn:microsoft.com/office/officeart/2005/8/layout/cycle3"/>
    <dgm:cxn modelId="{01DCC655-7BC1-4515-8D36-0C2FF494D145}" srcId="{2E053DFB-52C9-4C32-BD98-4053F6120890}" destId="{2AE4CDBE-24DC-43F6-834C-B0EC98438876}" srcOrd="4" destOrd="0" parTransId="{6F81562C-1727-43CF-AD57-9B67DBAC8D28}" sibTransId="{7D051BF2-6938-4B6B-9AB2-BFE543951C79}"/>
    <dgm:cxn modelId="{8D827184-9855-4FFD-A8FE-F7F67A4FE7ED}" srcId="{2E053DFB-52C9-4C32-BD98-4053F6120890}" destId="{D543EEBC-96B3-40E9-8492-878C46E2CF58}" srcOrd="3" destOrd="0" parTransId="{8BC3055B-1DD1-418B-8337-6E676C25AAB7}" sibTransId="{2D1DF906-1FE5-48F8-9923-4FA7C71A55DD}"/>
    <dgm:cxn modelId="{D574728B-9E5A-4CC4-80E2-4A7F0E217D22}" type="presOf" srcId="{D192194B-24B1-494D-82CF-A5178E405D6F}" destId="{0752C2AA-6511-4FB6-8150-E3FDBCCAD262}" srcOrd="0" destOrd="0" presId="urn:microsoft.com/office/officeart/2005/8/layout/cycle3"/>
    <dgm:cxn modelId="{399DA197-70D0-49C3-AD9B-03A654828E0F}" srcId="{2E053DFB-52C9-4C32-BD98-4053F6120890}" destId="{F2EF0853-E243-4BC7-9264-20410CD7F22A}" srcOrd="5" destOrd="0" parTransId="{0B880F39-1B41-4E7E-BBFC-64DC30040E5A}" sibTransId="{BB82476B-29B5-45A7-865B-2F058EBECF19}"/>
    <dgm:cxn modelId="{1BFD66A0-38E1-4967-AA6B-6DBF86E7FD82}" type="presOf" srcId="{864DA6F7-F041-4F8D-BE5F-06BC20AF18EE}" destId="{6ADCBCF7-96E4-47E8-8018-4A0A9C07CC19}" srcOrd="0" destOrd="0" presId="urn:microsoft.com/office/officeart/2005/8/layout/cycle3"/>
    <dgm:cxn modelId="{C385EFA1-17AA-4ACD-AC36-CCE182E28242}" type="presOf" srcId="{F2EF0853-E243-4BC7-9264-20410CD7F22A}" destId="{E031078C-E206-4580-9279-4641B2767DD2}" srcOrd="0" destOrd="0" presId="urn:microsoft.com/office/officeart/2005/8/layout/cycle3"/>
    <dgm:cxn modelId="{3BBAE3AC-6FF4-4884-9B74-F0E1E1EED30C}" srcId="{2E053DFB-52C9-4C32-BD98-4053F6120890}" destId="{9BA532E7-0241-4011-8DDE-B8AFBD14D1A4}" srcOrd="6" destOrd="0" parTransId="{1D5999BC-194A-4C81-903E-41D9EE862E89}" sibTransId="{9665D7CD-50AA-47E1-80D5-7DABDC377F38}"/>
    <dgm:cxn modelId="{D312A8B1-C810-4844-B24D-C3B829182BA3}" srcId="{2E053DFB-52C9-4C32-BD98-4053F6120890}" destId="{864DA6F7-F041-4F8D-BE5F-06BC20AF18EE}" srcOrd="1" destOrd="0" parTransId="{DC48BFD4-F8F3-490C-BE38-A36AB8044511}" sibTransId="{933D4DB5-B471-4F17-9B22-5C662A0DA0B6}"/>
    <dgm:cxn modelId="{B14626BD-5B96-407A-905A-DB13CCF73BD3}" type="presOf" srcId="{C37DD658-0219-4225-9E04-96A56A9720DA}" destId="{A893E932-C148-4FA9-A1CE-7E69B7057745}" srcOrd="0" destOrd="0" presId="urn:microsoft.com/office/officeart/2005/8/layout/cycle3"/>
    <dgm:cxn modelId="{2EEDBBD6-558F-4403-A70A-8D50C4C00AAA}" srcId="{2E053DFB-52C9-4C32-BD98-4053F6120890}" destId="{13D42E28-3AE7-4831-893C-FB3EB1560DD1}" srcOrd="7" destOrd="0" parTransId="{309120DD-17A0-44DC-BEE2-1535A8CCF8C6}" sibTransId="{8BB28434-26F6-4561-BCFE-CF52E340E19C}"/>
    <dgm:cxn modelId="{9B2573D7-4011-4096-9FD4-0B70CDD1CB1B}" type="presOf" srcId="{D543EEBC-96B3-40E9-8492-878C46E2CF58}" destId="{67F603CA-92EC-459A-8C08-877E5507EA7F}" srcOrd="0" destOrd="0" presId="urn:microsoft.com/office/officeart/2005/8/layout/cycle3"/>
    <dgm:cxn modelId="{84AD26DD-F0E6-401E-98EB-37CB66181DB8}" srcId="{2E053DFB-52C9-4C32-BD98-4053F6120890}" destId="{239C5B1C-C740-4404-A37F-22ECA05FC819}" srcOrd="2" destOrd="0" parTransId="{BB08CCFB-3FCF-4673-BDC7-B67997920AAF}" sibTransId="{97653B2D-2EDC-4773-9AED-4A1A58791DB0}"/>
    <dgm:cxn modelId="{985986F3-9004-41A9-A1C7-AC86C7E93E1D}" srcId="{2E053DFB-52C9-4C32-BD98-4053F6120890}" destId="{359A9C8D-7312-4DC5-A3ED-B0D02C32B159}" srcOrd="0" destOrd="0" parTransId="{8023AF9E-7DB0-42D2-AF59-A97A4ED6A7F1}" sibTransId="{D192194B-24B1-494D-82CF-A5178E405D6F}"/>
    <dgm:cxn modelId="{40AEC3F5-C7DF-4E34-B531-B2E2A5814773}" srcId="{2E053DFB-52C9-4C32-BD98-4053F6120890}" destId="{C37DD658-0219-4225-9E04-96A56A9720DA}" srcOrd="8" destOrd="0" parTransId="{08E0330D-EA3B-48A7-9843-768F5AAA392B}" sibTransId="{AE8C6F2B-F81B-4D6A-BE7A-986525ECC1B6}"/>
    <dgm:cxn modelId="{DF5F06C3-671F-4A7B-9F1A-782DD6243A30}" type="presParOf" srcId="{C201D688-010C-4BFB-93BC-42DE7E206858}" destId="{E397BEAA-163F-4BC0-8740-AA4142243095}" srcOrd="0" destOrd="0" presId="urn:microsoft.com/office/officeart/2005/8/layout/cycle3"/>
    <dgm:cxn modelId="{6E713E48-606C-430C-BAB5-EB59737CB007}" type="presParOf" srcId="{E397BEAA-163F-4BC0-8740-AA4142243095}" destId="{47A548E3-271F-4B98-8C31-BC04815BC431}" srcOrd="0" destOrd="0" presId="urn:microsoft.com/office/officeart/2005/8/layout/cycle3"/>
    <dgm:cxn modelId="{01C94B4B-7161-4B5B-82F6-E52BD2962CE6}" type="presParOf" srcId="{E397BEAA-163F-4BC0-8740-AA4142243095}" destId="{0752C2AA-6511-4FB6-8150-E3FDBCCAD262}" srcOrd="1" destOrd="0" presId="urn:microsoft.com/office/officeart/2005/8/layout/cycle3"/>
    <dgm:cxn modelId="{C3894070-7BDB-4D18-A2EB-2C768D481EE8}" type="presParOf" srcId="{E397BEAA-163F-4BC0-8740-AA4142243095}" destId="{6ADCBCF7-96E4-47E8-8018-4A0A9C07CC19}" srcOrd="2" destOrd="0" presId="urn:microsoft.com/office/officeart/2005/8/layout/cycle3"/>
    <dgm:cxn modelId="{976CA458-6920-49BE-9B25-5E5DC1C1CEE1}" type="presParOf" srcId="{E397BEAA-163F-4BC0-8740-AA4142243095}" destId="{AB519921-352D-4379-961F-05FA63DE7DB2}" srcOrd="3" destOrd="0" presId="urn:microsoft.com/office/officeart/2005/8/layout/cycle3"/>
    <dgm:cxn modelId="{92A07698-1C32-40C7-9A16-E1EFB94CF60D}" type="presParOf" srcId="{E397BEAA-163F-4BC0-8740-AA4142243095}" destId="{67F603CA-92EC-459A-8C08-877E5507EA7F}" srcOrd="4" destOrd="0" presId="urn:microsoft.com/office/officeart/2005/8/layout/cycle3"/>
    <dgm:cxn modelId="{1E278CBB-C5AA-4FA9-A484-AAD123324C5F}" type="presParOf" srcId="{E397BEAA-163F-4BC0-8740-AA4142243095}" destId="{D31165D0-C870-4B3B-9BB1-B5C7BFA02CF7}" srcOrd="5" destOrd="0" presId="urn:microsoft.com/office/officeart/2005/8/layout/cycle3"/>
    <dgm:cxn modelId="{69A932A2-A451-4DF4-AD40-30F3584A1F9A}" type="presParOf" srcId="{E397BEAA-163F-4BC0-8740-AA4142243095}" destId="{E031078C-E206-4580-9279-4641B2767DD2}" srcOrd="6" destOrd="0" presId="urn:microsoft.com/office/officeart/2005/8/layout/cycle3"/>
    <dgm:cxn modelId="{D5EF26FC-F0F9-42C9-B858-C7CC77FB1E13}" type="presParOf" srcId="{E397BEAA-163F-4BC0-8740-AA4142243095}" destId="{2E308F99-B06A-4EE7-83A0-CA022AE6198E}" srcOrd="7" destOrd="0" presId="urn:microsoft.com/office/officeart/2005/8/layout/cycle3"/>
    <dgm:cxn modelId="{97EEA3E5-0679-4984-9DEF-9516429722EA}" type="presParOf" srcId="{E397BEAA-163F-4BC0-8740-AA4142243095}" destId="{BED96957-0F9E-4F80-9B88-2D3632A85829}" srcOrd="8" destOrd="0" presId="urn:microsoft.com/office/officeart/2005/8/layout/cycle3"/>
    <dgm:cxn modelId="{AE343D21-E7C1-49B1-A0E9-14E4C312C72F}" type="presParOf" srcId="{E397BEAA-163F-4BC0-8740-AA4142243095}" destId="{A893E932-C148-4FA9-A1CE-7E69B7057745}" srcOrd="9" destOrd="0" presId="urn:microsoft.com/office/officeart/2005/8/layout/cycle3"/>
    <dgm:cxn modelId="{56ADE6FC-82EF-4234-BA23-912051A481EC}" type="presParOf" srcId="{E397BEAA-163F-4BC0-8740-AA4142243095}" destId="{3B11BE9C-E5BA-47DB-8B56-36737ACC00AE}" srcOrd="1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871738-866A-4DE5-AB45-4F0D537029D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52ABA35-E2E7-48D8-A9F7-B21D7A34BB35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t-IT" dirty="0"/>
            <a:t>Ogni anno, grazie alle competenze del personale docente e alla collaborazione dei genitori, la Scuola aderisce a </a:t>
          </a:r>
          <a:r>
            <a:rPr lang="it-IT" b="1" dirty="0"/>
            <a:t>Progetti</a:t>
          </a:r>
          <a:r>
            <a:rPr lang="it-IT" dirty="0"/>
            <a:t> che possono interessare una o più sezioni</a:t>
          </a:r>
        </a:p>
      </dgm:t>
    </dgm:pt>
    <dgm:pt modelId="{28C78C73-A761-48AB-9682-99DE6DB2B907}" type="parTrans" cxnId="{EE64B18C-0A83-4FF2-BC09-C363A067F8BB}">
      <dgm:prSet/>
      <dgm:spPr/>
      <dgm:t>
        <a:bodyPr/>
        <a:lstStyle/>
        <a:p>
          <a:endParaRPr lang="it-IT"/>
        </a:p>
      </dgm:t>
    </dgm:pt>
    <dgm:pt modelId="{6EF3985E-E728-47F2-8062-413552C8BF93}" type="sibTrans" cxnId="{EE64B18C-0A83-4FF2-BC09-C363A067F8BB}">
      <dgm:prSet/>
      <dgm:spPr/>
      <dgm:t>
        <a:bodyPr/>
        <a:lstStyle/>
        <a:p>
          <a:endParaRPr lang="it-IT"/>
        </a:p>
      </dgm:t>
    </dgm:pt>
    <dgm:pt modelId="{ED712CF4-DC19-4657-A383-0D6F9576B4EA}" type="pres">
      <dgm:prSet presAssocID="{B1871738-866A-4DE5-AB45-4F0D537029D4}" presName="Name0" presStyleCnt="0">
        <dgm:presLayoutVars>
          <dgm:dir/>
          <dgm:resizeHandles val="exact"/>
        </dgm:presLayoutVars>
      </dgm:prSet>
      <dgm:spPr/>
    </dgm:pt>
    <dgm:pt modelId="{3855755B-47D1-4943-9243-9B243935E0EF}" type="pres">
      <dgm:prSet presAssocID="{E52ABA35-E2E7-48D8-A9F7-B21D7A34BB35}" presName="node" presStyleLbl="node1" presStyleIdx="0" presStyleCnt="1" custLinFactNeighborY="-22199">
        <dgm:presLayoutVars>
          <dgm:bulletEnabled val="1"/>
        </dgm:presLayoutVars>
      </dgm:prSet>
      <dgm:spPr/>
    </dgm:pt>
  </dgm:ptLst>
  <dgm:cxnLst>
    <dgm:cxn modelId="{1AB3C33F-AAB1-4FAF-A1DD-6668434B9D4B}" type="presOf" srcId="{E52ABA35-E2E7-48D8-A9F7-B21D7A34BB35}" destId="{3855755B-47D1-4943-9243-9B243935E0EF}" srcOrd="0" destOrd="0" presId="urn:microsoft.com/office/officeart/2005/8/layout/process1"/>
    <dgm:cxn modelId="{EE64B18C-0A83-4FF2-BC09-C363A067F8BB}" srcId="{B1871738-866A-4DE5-AB45-4F0D537029D4}" destId="{E52ABA35-E2E7-48D8-A9F7-B21D7A34BB35}" srcOrd="0" destOrd="0" parTransId="{28C78C73-A761-48AB-9682-99DE6DB2B907}" sibTransId="{6EF3985E-E728-47F2-8062-413552C8BF93}"/>
    <dgm:cxn modelId="{88D781C3-8DB7-43D0-9740-18AF1CBC2BE7}" type="presOf" srcId="{B1871738-866A-4DE5-AB45-4F0D537029D4}" destId="{ED712CF4-DC19-4657-A383-0D6F9576B4EA}" srcOrd="0" destOrd="0" presId="urn:microsoft.com/office/officeart/2005/8/layout/process1"/>
    <dgm:cxn modelId="{47B9428E-037A-4A5C-87D5-AEA79054EAB9}" type="presParOf" srcId="{ED712CF4-DC19-4657-A383-0D6F9576B4EA}" destId="{3855755B-47D1-4943-9243-9B243935E0E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90DBAC-AB51-49FD-BFAB-0EFA885D2872}" type="doc">
      <dgm:prSet loTypeId="urn:microsoft.com/office/officeart/2005/8/layout/default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C0ED9DE4-5D8D-49D2-9D20-772D27B32F16}">
      <dgm:prSet phldrT="[Testo]" custT="1"/>
      <dgm:spPr>
        <a:solidFill>
          <a:srgbClr val="00B0F0"/>
        </a:solidFill>
      </dgm:spPr>
      <dgm:t>
        <a:bodyPr/>
        <a:lstStyle/>
        <a:p>
          <a:r>
            <a:rPr lang="it-IT" sz="2800" dirty="0"/>
            <a:t>VIA ORIANI</a:t>
          </a:r>
        </a:p>
        <a:p>
          <a:r>
            <a:rPr lang="it-IT" sz="1600" dirty="0"/>
            <a:t>“Noi </a:t>
          </a:r>
          <a:r>
            <a:rPr lang="it-IT" sz="1600" dirty="0" err="1"/>
            <a:t>bambini…cittadini</a:t>
          </a:r>
          <a:r>
            <a:rPr lang="it-IT" sz="1600" dirty="0"/>
            <a:t> per il mondo”</a:t>
          </a:r>
        </a:p>
        <a:p>
          <a:r>
            <a:rPr lang="it-IT" sz="1200" dirty="0"/>
            <a:t>PROGETTI di sezione: </a:t>
          </a:r>
          <a:r>
            <a:rPr lang="it-IT" sz="1200" dirty="0" err="1"/>
            <a:t>Magic</a:t>
          </a:r>
          <a:r>
            <a:rPr lang="it-IT" sz="1200" dirty="0"/>
            <a:t>  English</a:t>
          </a:r>
        </a:p>
      </dgm:t>
    </dgm:pt>
    <dgm:pt modelId="{4B0DCDAE-41E0-4EB2-85E7-3C08265550F8}" type="parTrans" cxnId="{C0877ADE-3FC8-46D0-98DC-80B91AB54C41}">
      <dgm:prSet/>
      <dgm:spPr/>
      <dgm:t>
        <a:bodyPr/>
        <a:lstStyle/>
        <a:p>
          <a:endParaRPr lang="it-IT"/>
        </a:p>
      </dgm:t>
    </dgm:pt>
    <dgm:pt modelId="{B7421984-8D58-4722-B251-023A1C0CD00B}" type="sibTrans" cxnId="{C0877ADE-3FC8-46D0-98DC-80B91AB54C41}">
      <dgm:prSet/>
      <dgm:spPr/>
      <dgm:t>
        <a:bodyPr/>
        <a:lstStyle/>
        <a:p>
          <a:endParaRPr lang="it-IT"/>
        </a:p>
      </dgm:t>
    </dgm:pt>
    <dgm:pt modelId="{7DA8E2EF-B9C0-4641-909A-9CBB4A511258}">
      <dgm:prSet phldrT="[Testo]" custT="1"/>
      <dgm:spPr>
        <a:solidFill>
          <a:srgbClr val="FFC000"/>
        </a:solidFill>
      </dgm:spPr>
      <dgm:t>
        <a:bodyPr/>
        <a:lstStyle/>
        <a:p>
          <a:endParaRPr lang="it-IT" sz="2800" b="1" dirty="0"/>
        </a:p>
        <a:p>
          <a:r>
            <a:rPr lang="it-IT" sz="1600" b="1" dirty="0"/>
            <a:t>VIA TOGLIATTI </a:t>
          </a:r>
        </a:p>
        <a:p>
          <a:r>
            <a:rPr lang="it-IT" sz="1600" b="1" dirty="0"/>
            <a:t>“Emozioniamoci tutti insieme </a:t>
          </a:r>
          <a:r>
            <a:rPr lang="it-IT" sz="1600" b="1" dirty="0" err="1"/>
            <a:t>per…un</a:t>
          </a:r>
          <a:r>
            <a:rPr lang="it-IT" sz="1600" b="1" dirty="0"/>
            <a:t> mondo migliore”</a:t>
          </a:r>
        </a:p>
        <a:p>
          <a:r>
            <a:rPr lang="it-IT" sz="1200" b="1" dirty="0"/>
            <a:t>PROGETTI </a:t>
          </a:r>
          <a:r>
            <a:rPr lang="it-IT" sz="1200" b="1" dirty="0" err="1"/>
            <a:t>DI</a:t>
          </a:r>
          <a:r>
            <a:rPr lang="it-IT" sz="1200" b="1" dirty="0"/>
            <a:t> SEZIONE:</a:t>
          </a:r>
        </a:p>
        <a:p>
          <a:r>
            <a:rPr lang="it-IT" sz="1200" b="1" dirty="0"/>
            <a:t>“C’era una </a:t>
          </a:r>
          <a:r>
            <a:rPr lang="it-IT" sz="1200" b="1" dirty="0" err="1"/>
            <a:t>volta…</a:t>
          </a:r>
          <a:r>
            <a:rPr lang="it-IT" sz="1200" b="1" dirty="0"/>
            <a:t> una favola per crescere”</a:t>
          </a:r>
        </a:p>
        <a:p>
          <a:r>
            <a:rPr lang="it-IT" sz="1200" b="1" dirty="0"/>
            <a:t> “Un libro per amico”</a:t>
          </a:r>
        </a:p>
        <a:p>
          <a:r>
            <a:rPr lang="it-IT" sz="1200" b="1" dirty="0"/>
            <a:t>“Un anno di emozioni (viaggio alla scoperta  delle emozioni e dei pensieri  felici)”</a:t>
          </a:r>
        </a:p>
        <a:p>
          <a:endParaRPr lang="it-IT" sz="1000" b="1" dirty="0"/>
        </a:p>
        <a:p>
          <a:endParaRPr lang="it-IT" sz="1000" b="1" dirty="0"/>
        </a:p>
      </dgm:t>
    </dgm:pt>
    <dgm:pt modelId="{A9C2ED32-46BE-4FAD-A1CE-5B2D91E13FDC}" type="parTrans" cxnId="{84E4B211-1F2B-4D1A-80D4-D15437BDE9F1}">
      <dgm:prSet/>
      <dgm:spPr/>
      <dgm:t>
        <a:bodyPr/>
        <a:lstStyle/>
        <a:p>
          <a:endParaRPr lang="it-IT"/>
        </a:p>
      </dgm:t>
    </dgm:pt>
    <dgm:pt modelId="{5105CFC9-D650-4728-B5EC-C69D27EE21CD}" type="sibTrans" cxnId="{84E4B211-1F2B-4D1A-80D4-D15437BDE9F1}">
      <dgm:prSet/>
      <dgm:spPr/>
      <dgm:t>
        <a:bodyPr/>
        <a:lstStyle/>
        <a:p>
          <a:endParaRPr lang="it-IT"/>
        </a:p>
      </dgm:t>
    </dgm:pt>
    <dgm:pt modelId="{632876F3-E630-4B08-95D9-78E293DD1D0C}">
      <dgm:prSet phldrT="[Testo]" custT="1"/>
      <dgm:spPr>
        <a:solidFill>
          <a:srgbClr val="FF33CC"/>
        </a:solidFill>
      </dgm:spPr>
      <dgm:t>
        <a:bodyPr/>
        <a:lstStyle/>
        <a:p>
          <a:r>
            <a:rPr lang="it-IT" sz="2800" b="0" dirty="0"/>
            <a:t>VIA MARRAS </a:t>
          </a:r>
        </a:p>
        <a:p>
          <a:r>
            <a:rPr lang="it-IT" sz="1600" b="0" dirty="0"/>
            <a:t>“Pirati in viaggio: alla scoperta delle regole  d’oro”</a:t>
          </a:r>
        </a:p>
        <a:p>
          <a:r>
            <a:rPr lang="it-IT" sz="1200" b="0" dirty="0"/>
            <a:t>Progetti di sezione:</a:t>
          </a:r>
        </a:p>
        <a:p>
          <a:r>
            <a:rPr lang="it-IT" sz="1200" b="0" dirty="0"/>
            <a:t>“Piccoli  bambini grandi emozioni “</a:t>
          </a:r>
        </a:p>
        <a:p>
          <a:r>
            <a:rPr lang="it-IT" sz="1200" b="0" dirty="0"/>
            <a:t>METALINGUISTICA</a:t>
          </a:r>
        </a:p>
        <a:p>
          <a:r>
            <a:rPr lang="it-IT" sz="1200" b="0" dirty="0"/>
            <a:t>MATEMATICA IN GIOCO</a:t>
          </a:r>
        </a:p>
        <a:p>
          <a:r>
            <a:rPr lang="it-IT" sz="1200" b="0" dirty="0"/>
            <a:t>“I COLORI DELLE EMOZIONI” </a:t>
          </a:r>
        </a:p>
        <a:p>
          <a:r>
            <a:rPr lang="it-IT" sz="1200" b="0" dirty="0"/>
            <a:t>«Il nostro  speciale  sistema solare»</a:t>
          </a:r>
        </a:p>
        <a:p>
          <a:r>
            <a:rPr lang="it-IT" sz="1200" b="0" dirty="0" err="1"/>
            <a:t>Hocus&amp;Lotus</a:t>
          </a:r>
          <a:r>
            <a:rPr lang="it-IT" sz="1200" b="0" dirty="0"/>
            <a:t> </a:t>
          </a:r>
        </a:p>
        <a:p>
          <a:r>
            <a:rPr lang="it-IT" sz="1200" b="0" dirty="0"/>
            <a:t>“</a:t>
          </a:r>
          <a:r>
            <a:rPr lang="it-IT" sz="1200" b="0" dirty="0" err="1"/>
            <a:t>Pirates</a:t>
          </a:r>
          <a:r>
            <a:rPr lang="it-IT" sz="1200" b="0" dirty="0"/>
            <a:t>  go </a:t>
          </a:r>
          <a:r>
            <a:rPr lang="it-IT" sz="1200" b="0" dirty="0" err="1"/>
            <a:t>to</a:t>
          </a:r>
          <a:r>
            <a:rPr lang="it-IT" sz="1200" b="0" dirty="0"/>
            <a:t>  </a:t>
          </a:r>
          <a:r>
            <a:rPr lang="it-IT" sz="1200" b="0" dirty="0" err="1"/>
            <a:t>school</a:t>
          </a:r>
          <a:r>
            <a:rPr lang="it-IT" sz="1200" b="0" dirty="0"/>
            <a:t>”</a:t>
          </a:r>
        </a:p>
        <a:p>
          <a:r>
            <a:rPr lang="it-IT" sz="1200" b="0" dirty="0"/>
            <a:t>“Pirati all’arrembaggio “</a:t>
          </a:r>
        </a:p>
        <a:p>
          <a:endParaRPr lang="it-IT" sz="1200" b="0" dirty="0"/>
        </a:p>
      </dgm:t>
    </dgm:pt>
    <dgm:pt modelId="{9B5F9412-2A19-41EB-8C37-D54CD0E9343E}" type="parTrans" cxnId="{4E56F3FF-22A2-4B8A-BC85-F466EAD24874}">
      <dgm:prSet/>
      <dgm:spPr/>
      <dgm:t>
        <a:bodyPr/>
        <a:lstStyle/>
        <a:p>
          <a:endParaRPr lang="it-IT"/>
        </a:p>
      </dgm:t>
    </dgm:pt>
    <dgm:pt modelId="{63B900C1-08BA-4F75-8EF2-949A30EA77EA}" type="sibTrans" cxnId="{4E56F3FF-22A2-4B8A-BC85-F466EAD24874}">
      <dgm:prSet/>
      <dgm:spPr/>
      <dgm:t>
        <a:bodyPr/>
        <a:lstStyle/>
        <a:p>
          <a:endParaRPr lang="it-IT"/>
        </a:p>
      </dgm:t>
    </dgm:pt>
    <dgm:pt modelId="{ABD895C9-2832-4CCF-95A9-D86F72B61B4F}" type="pres">
      <dgm:prSet presAssocID="{5890DBAC-AB51-49FD-BFAB-0EFA885D2872}" presName="diagram" presStyleCnt="0">
        <dgm:presLayoutVars>
          <dgm:dir/>
          <dgm:resizeHandles val="exact"/>
        </dgm:presLayoutVars>
      </dgm:prSet>
      <dgm:spPr/>
    </dgm:pt>
    <dgm:pt modelId="{30ED4914-0D4D-46D1-81F0-C076060A1ECA}" type="pres">
      <dgm:prSet presAssocID="{C0ED9DE4-5D8D-49D2-9D20-772D27B32F16}" presName="node" presStyleLbl="node1" presStyleIdx="0" presStyleCnt="3" custAng="20284267" custScaleX="120837" custScaleY="154491" custLinFactNeighborX="-23893" custLinFactNeighborY="86116">
        <dgm:presLayoutVars>
          <dgm:bulletEnabled val="1"/>
        </dgm:presLayoutVars>
      </dgm:prSet>
      <dgm:spPr/>
    </dgm:pt>
    <dgm:pt modelId="{ED015124-7B68-4F22-9260-D4EDF37C6A7D}" type="pres">
      <dgm:prSet presAssocID="{B7421984-8D58-4722-B251-023A1C0CD00B}" presName="sibTrans" presStyleCnt="0"/>
      <dgm:spPr/>
    </dgm:pt>
    <dgm:pt modelId="{EF81EFEA-C924-43C5-BE20-508C8EB366D3}" type="pres">
      <dgm:prSet presAssocID="{7DA8E2EF-B9C0-4641-909A-9CBB4A511258}" presName="node" presStyleLbl="node1" presStyleIdx="1" presStyleCnt="3" custAng="0" custScaleX="158295" custScaleY="140700" custLinFactX="-1846" custLinFactY="100000" custLinFactNeighborX="-100000" custLinFactNeighborY="112093">
        <dgm:presLayoutVars>
          <dgm:bulletEnabled val="1"/>
        </dgm:presLayoutVars>
      </dgm:prSet>
      <dgm:spPr/>
    </dgm:pt>
    <dgm:pt modelId="{E8CF41B3-9A7D-47F5-BCDC-05AE27761D04}" type="pres">
      <dgm:prSet presAssocID="{5105CFC9-D650-4728-B5EC-C69D27EE21CD}" presName="sibTrans" presStyleCnt="0"/>
      <dgm:spPr/>
    </dgm:pt>
    <dgm:pt modelId="{9439C5DC-9F93-4438-A236-0AE9B125894F}" type="pres">
      <dgm:prSet presAssocID="{632876F3-E630-4B08-95D9-78E293DD1D0C}" presName="node" presStyleLbl="node1" presStyleIdx="2" presStyleCnt="3" custAng="1236877" custScaleX="132540" custScaleY="185245" custLinFactNeighborX="91068" custLinFactNeighborY="-95985">
        <dgm:presLayoutVars>
          <dgm:bulletEnabled val="1"/>
        </dgm:presLayoutVars>
      </dgm:prSet>
      <dgm:spPr/>
    </dgm:pt>
  </dgm:ptLst>
  <dgm:cxnLst>
    <dgm:cxn modelId="{702A6408-403A-46F2-8BC6-67ED9BA630F1}" type="presOf" srcId="{632876F3-E630-4B08-95D9-78E293DD1D0C}" destId="{9439C5DC-9F93-4438-A236-0AE9B125894F}" srcOrd="0" destOrd="0" presId="urn:microsoft.com/office/officeart/2005/8/layout/default#1"/>
    <dgm:cxn modelId="{84E4B211-1F2B-4D1A-80D4-D15437BDE9F1}" srcId="{5890DBAC-AB51-49FD-BFAB-0EFA885D2872}" destId="{7DA8E2EF-B9C0-4641-909A-9CBB4A511258}" srcOrd="1" destOrd="0" parTransId="{A9C2ED32-46BE-4FAD-A1CE-5B2D91E13FDC}" sibTransId="{5105CFC9-D650-4728-B5EC-C69D27EE21CD}"/>
    <dgm:cxn modelId="{0240C182-58B2-4D66-9E49-8F6BA7793940}" type="presOf" srcId="{C0ED9DE4-5D8D-49D2-9D20-772D27B32F16}" destId="{30ED4914-0D4D-46D1-81F0-C076060A1ECA}" srcOrd="0" destOrd="0" presId="urn:microsoft.com/office/officeart/2005/8/layout/default#1"/>
    <dgm:cxn modelId="{4E229D9D-5FB5-4FF7-8783-8C8F5A98FC37}" type="presOf" srcId="{7DA8E2EF-B9C0-4641-909A-9CBB4A511258}" destId="{EF81EFEA-C924-43C5-BE20-508C8EB366D3}" srcOrd="0" destOrd="0" presId="urn:microsoft.com/office/officeart/2005/8/layout/default#1"/>
    <dgm:cxn modelId="{99E96BBC-02E2-4EC5-A65D-47C259B817AE}" type="presOf" srcId="{5890DBAC-AB51-49FD-BFAB-0EFA885D2872}" destId="{ABD895C9-2832-4CCF-95A9-D86F72B61B4F}" srcOrd="0" destOrd="0" presId="urn:microsoft.com/office/officeart/2005/8/layout/default#1"/>
    <dgm:cxn modelId="{C0877ADE-3FC8-46D0-98DC-80B91AB54C41}" srcId="{5890DBAC-AB51-49FD-BFAB-0EFA885D2872}" destId="{C0ED9DE4-5D8D-49D2-9D20-772D27B32F16}" srcOrd="0" destOrd="0" parTransId="{4B0DCDAE-41E0-4EB2-85E7-3C08265550F8}" sibTransId="{B7421984-8D58-4722-B251-023A1C0CD00B}"/>
    <dgm:cxn modelId="{4E56F3FF-22A2-4B8A-BC85-F466EAD24874}" srcId="{5890DBAC-AB51-49FD-BFAB-0EFA885D2872}" destId="{632876F3-E630-4B08-95D9-78E293DD1D0C}" srcOrd="2" destOrd="0" parTransId="{9B5F9412-2A19-41EB-8C37-D54CD0E9343E}" sibTransId="{63B900C1-08BA-4F75-8EF2-949A30EA77EA}"/>
    <dgm:cxn modelId="{E6B37CAE-734A-476C-9655-FF72EE591E4A}" type="presParOf" srcId="{ABD895C9-2832-4CCF-95A9-D86F72B61B4F}" destId="{30ED4914-0D4D-46D1-81F0-C076060A1ECA}" srcOrd="0" destOrd="0" presId="urn:microsoft.com/office/officeart/2005/8/layout/default#1"/>
    <dgm:cxn modelId="{F6E05B6F-2846-4BB0-98BF-7C0CB9C4BA38}" type="presParOf" srcId="{ABD895C9-2832-4CCF-95A9-D86F72B61B4F}" destId="{ED015124-7B68-4F22-9260-D4EDF37C6A7D}" srcOrd="1" destOrd="0" presId="urn:microsoft.com/office/officeart/2005/8/layout/default#1"/>
    <dgm:cxn modelId="{1DF29690-C3D3-4545-B686-577E52566AF0}" type="presParOf" srcId="{ABD895C9-2832-4CCF-95A9-D86F72B61B4F}" destId="{EF81EFEA-C924-43C5-BE20-508C8EB366D3}" srcOrd="2" destOrd="0" presId="urn:microsoft.com/office/officeart/2005/8/layout/default#1"/>
    <dgm:cxn modelId="{5B456557-C8DB-450A-B793-7C83D0FB5B05}" type="presParOf" srcId="{ABD895C9-2832-4CCF-95A9-D86F72B61B4F}" destId="{E8CF41B3-9A7D-47F5-BCDC-05AE27761D04}" srcOrd="3" destOrd="0" presId="urn:microsoft.com/office/officeart/2005/8/layout/default#1"/>
    <dgm:cxn modelId="{55D2FD80-AE8A-433B-8426-EB8EF964A676}" type="presParOf" srcId="{ABD895C9-2832-4CCF-95A9-D86F72B61B4F}" destId="{9439C5DC-9F93-4438-A236-0AE9B125894F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32A2DC-EE3D-4954-A5AE-E02A5300C686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5A545457-6636-4AD9-B6EC-E982BDFAF0AA}">
      <dgm:prSet phldrT="[Testo]"/>
      <dgm:spPr/>
      <dgm:t>
        <a:bodyPr/>
        <a:lstStyle/>
        <a:p>
          <a:r>
            <a:rPr lang="it-IT" dirty="0"/>
            <a:t>Plesso di via Togliatti/</a:t>
          </a:r>
          <a:r>
            <a:rPr lang="it-IT" dirty="0" err="1"/>
            <a:t>Cottoni</a:t>
          </a:r>
          <a:endParaRPr lang="it-IT" dirty="0"/>
        </a:p>
        <a:p>
          <a:r>
            <a:rPr lang="it-IT" dirty="0"/>
            <a:t>Sono presenti 3 sezioni: eterogenee e omogenee</a:t>
          </a:r>
        </a:p>
      </dgm:t>
    </dgm:pt>
    <dgm:pt modelId="{C493D6AB-80DB-4B2F-9E24-B40E81CDC173}" type="parTrans" cxnId="{44F143B8-8E99-4F85-A059-796219D14E13}">
      <dgm:prSet/>
      <dgm:spPr/>
      <dgm:t>
        <a:bodyPr/>
        <a:lstStyle/>
        <a:p>
          <a:endParaRPr lang="it-IT"/>
        </a:p>
      </dgm:t>
    </dgm:pt>
    <dgm:pt modelId="{E7CC7953-EA10-43FE-83D6-D8A666668965}" type="sibTrans" cxnId="{44F143B8-8E99-4F85-A059-796219D14E13}">
      <dgm:prSet/>
      <dgm:spPr/>
      <dgm:t>
        <a:bodyPr/>
        <a:lstStyle/>
        <a:p>
          <a:endParaRPr lang="it-IT"/>
        </a:p>
      </dgm:t>
    </dgm:pt>
    <dgm:pt modelId="{FB5A02F7-C328-473A-8BE4-16E249E3722C}">
      <dgm:prSet phldrT="[Testo]"/>
      <dgm:spPr>
        <a:solidFill>
          <a:schemeClr val="accent1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r>
            <a:rPr lang="it-IT" dirty="0"/>
            <a:t>Plesso di Via Oriani</a:t>
          </a:r>
        </a:p>
        <a:p>
          <a:r>
            <a:rPr lang="it-IT" dirty="0"/>
            <a:t>Sono presenti 4 sezioni: omogenee ed eterogenee</a:t>
          </a:r>
        </a:p>
        <a:p>
          <a:endParaRPr lang="it-IT" dirty="0"/>
        </a:p>
      </dgm:t>
    </dgm:pt>
    <dgm:pt modelId="{7565F156-BC55-41EC-8C83-B08EBFC9DEBE}" type="parTrans" cxnId="{331F2874-B2C7-47B4-9D3C-CFE7522DF51A}">
      <dgm:prSet/>
      <dgm:spPr/>
      <dgm:t>
        <a:bodyPr/>
        <a:lstStyle/>
        <a:p>
          <a:endParaRPr lang="it-IT"/>
        </a:p>
      </dgm:t>
    </dgm:pt>
    <dgm:pt modelId="{EFD2C2DE-96F8-4077-AF6A-3DF649100882}" type="sibTrans" cxnId="{331F2874-B2C7-47B4-9D3C-CFE7522DF51A}">
      <dgm:prSet/>
      <dgm:spPr/>
      <dgm:t>
        <a:bodyPr/>
        <a:lstStyle/>
        <a:p>
          <a:endParaRPr lang="it-IT"/>
        </a:p>
      </dgm:t>
    </dgm:pt>
    <dgm:pt modelId="{42BD48EB-2D9C-468D-8B9E-31D5B5F3A432}">
      <dgm:prSet phldrT="[Testo]"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it-IT" dirty="0"/>
            <a:t>Plesso di Via Marras</a:t>
          </a:r>
        </a:p>
        <a:p>
          <a:r>
            <a:rPr lang="it-IT" dirty="0"/>
            <a:t>Sono </a:t>
          </a:r>
          <a:r>
            <a:rPr lang="it-IT"/>
            <a:t>presenti 7 sezioni</a:t>
          </a:r>
          <a:r>
            <a:rPr lang="it-IT" dirty="0"/>
            <a:t>: omogenee e eterogenee</a:t>
          </a:r>
        </a:p>
      </dgm:t>
    </dgm:pt>
    <dgm:pt modelId="{9FDB2CC8-4AFB-4E44-8DD4-AFE69612878A}" type="parTrans" cxnId="{AF98ADC3-0658-4F57-8D1D-63166B34C401}">
      <dgm:prSet/>
      <dgm:spPr/>
      <dgm:t>
        <a:bodyPr/>
        <a:lstStyle/>
        <a:p>
          <a:endParaRPr lang="it-IT"/>
        </a:p>
      </dgm:t>
    </dgm:pt>
    <dgm:pt modelId="{A456B232-BE97-48BC-942C-EF5AA428A31B}" type="sibTrans" cxnId="{AF98ADC3-0658-4F57-8D1D-63166B34C401}">
      <dgm:prSet/>
      <dgm:spPr/>
      <dgm:t>
        <a:bodyPr/>
        <a:lstStyle/>
        <a:p>
          <a:endParaRPr lang="it-IT"/>
        </a:p>
      </dgm:t>
    </dgm:pt>
    <dgm:pt modelId="{6F1DF855-89F0-435B-AA40-EE385EEAA849}" type="pres">
      <dgm:prSet presAssocID="{DB32A2DC-EE3D-4954-A5AE-E02A5300C686}" presName="linearFlow" presStyleCnt="0">
        <dgm:presLayoutVars>
          <dgm:dir/>
          <dgm:resizeHandles val="exact"/>
        </dgm:presLayoutVars>
      </dgm:prSet>
      <dgm:spPr/>
    </dgm:pt>
    <dgm:pt modelId="{9B9E8FF1-D290-4DCC-B2B0-F4186B44AA45}" type="pres">
      <dgm:prSet presAssocID="{5A545457-6636-4AD9-B6EC-E982BDFAF0AA}" presName="composite" presStyleCnt="0"/>
      <dgm:spPr/>
    </dgm:pt>
    <dgm:pt modelId="{D473F05D-0802-4A09-B410-36CF17567874}" type="pres">
      <dgm:prSet presAssocID="{5A545457-6636-4AD9-B6EC-E982BDFAF0AA}" presName="imgShp" presStyleLbl="fgImgPlace1" presStyleIdx="0" presStyleCnt="3"/>
      <dgm:spPr/>
    </dgm:pt>
    <dgm:pt modelId="{FD842310-3BF5-4DF5-9AB2-1A78B1674D39}" type="pres">
      <dgm:prSet presAssocID="{5A545457-6636-4AD9-B6EC-E982BDFAF0AA}" presName="txShp" presStyleLbl="node1" presStyleIdx="0" presStyleCnt="3" custScaleX="72724" custLinFactNeighborX="-523" custLinFactNeighborY="3713">
        <dgm:presLayoutVars>
          <dgm:bulletEnabled val="1"/>
        </dgm:presLayoutVars>
      </dgm:prSet>
      <dgm:spPr/>
    </dgm:pt>
    <dgm:pt modelId="{74BFB2B0-6F31-4AF9-BF4F-584B9FD17246}" type="pres">
      <dgm:prSet presAssocID="{E7CC7953-EA10-43FE-83D6-D8A666668965}" presName="spacing" presStyleCnt="0"/>
      <dgm:spPr/>
    </dgm:pt>
    <dgm:pt modelId="{F25A553C-D2A6-42FF-8BBC-6B5928194E06}" type="pres">
      <dgm:prSet presAssocID="{FB5A02F7-C328-473A-8BE4-16E249E3722C}" presName="composite" presStyleCnt="0"/>
      <dgm:spPr/>
    </dgm:pt>
    <dgm:pt modelId="{A40641AD-0B79-4B13-9912-D070E08632FF}" type="pres">
      <dgm:prSet presAssocID="{FB5A02F7-C328-473A-8BE4-16E249E3722C}" presName="imgShp" presStyleLbl="fgImgPlace1" presStyleIdx="1" presStyleCnt="3"/>
      <dgm:spPr/>
    </dgm:pt>
    <dgm:pt modelId="{CA8E11CE-A7C5-4737-AF01-55215630861D}" type="pres">
      <dgm:prSet presAssocID="{FB5A02F7-C328-473A-8BE4-16E249E3722C}" presName="txShp" presStyleLbl="node1" presStyleIdx="1" presStyleCnt="3" custScaleX="72016">
        <dgm:presLayoutVars>
          <dgm:bulletEnabled val="1"/>
        </dgm:presLayoutVars>
      </dgm:prSet>
      <dgm:spPr/>
    </dgm:pt>
    <dgm:pt modelId="{0F62460C-ACA7-4681-B8AE-DE04A8364A82}" type="pres">
      <dgm:prSet presAssocID="{EFD2C2DE-96F8-4077-AF6A-3DF649100882}" presName="spacing" presStyleCnt="0"/>
      <dgm:spPr/>
    </dgm:pt>
    <dgm:pt modelId="{2574D8CD-3EB2-4291-BAB9-5842EAB97303}" type="pres">
      <dgm:prSet presAssocID="{42BD48EB-2D9C-468D-8B9E-31D5B5F3A432}" presName="composite" presStyleCnt="0"/>
      <dgm:spPr/>
    </dgm:pt>
    <dgm:pt modelId="{0A91D7BD-41F5-4E0E-A003-29DC17BB7729}" type="pres">
      <dgm:prSet presAssocID="{42BD48EB-2D9C-468D-8B9E-31D5B5F3A432}" presName="imgShp" presStyleLbl="fgImgPlace1" presStyleIdx="2" presStyleCnt="3"/>
      <dgm:spPr/>
    </dgm:pt>
    <dgm:pt modelId="{FFB8CB19-8FB0-4E30-899D-7F71FF2A7B62}" type="pres">
      <dgm:prSet presAssocID="{42BD48EB-2D9C-468D-8B9E-31D5B5F3A432}" presName="txShp" presStyleLbl="node1" presStyleIdx="2" presStyleCnt="3" custScaleX="72016">
        <dgm:presLayoutVars>
          <dgm:bulletEnabled val="1"/>
        </dgm:presLayoutVars>
      </dgm:prSet>
      <dgm:spPr/>
    </dgm:pt>
  </dgm:ptLst>
  <dgm:cxnLst>
    <dgm:cxn modelId="{D04F5245-635A-4A76-A856-D9EC496CAB8F}" type="presOf" srcId="{FB5A02F7-C328-473A-8BE4-16E249E3722C}" destId="{CA8E11CE-A7C5-4737-AF01-55215630861D}" srcOrd="0" destOrd="0" presId="urn:microsoft.com/office/officeart/2005/8/layout/vList3#1"/>
    <dgm:cxn modelId="{3D41D746-F917-4B0C-BFF3-0B3D3FBBC960}" type="presOf" srcId="{DB32A2DC-EE3D-4954-A5AE-E02A5300C686}" destId="{6F1DF855-89F0-435B-AA40-EE385EEAA849}" srcOrd="0" destOrd="0" presId="urn:microsoft.com/office/officeart/2005/8/layout/vList3#1"/>
    <dgm:cxn modelId="{331F2874-B2C7-47B4-9D3C-CFE7522DF51A}" srcId="{DB32A2DC-EE3D-4954-A5AE-E02A5300C686}" destId="{FB5A02F7-C328-473A-8BE4-16E249E3722C}" srcOrd="1" destOrd="0" parTransId="{7565F156-BC55-41EC-8C83-B08EBFC9DEBE}" sibTransId="{EFD2C2DE-96F8-4077-AF6A-3DF649100882}"/>
    <dgm:cxn modelId="{F2D45D89-42CE-4F50-B172-BA4A867E26C0}" type="presOf" srcId="{42BD48EB-2D9C-468D-8B9E-31D5B5F3A432}" destId="{FFB8CB19-8FB0-4E30-899D-7F71FF2A7B62}" srcOrd="0" destOrd="0" presId="urn:microsoft.com/office/officeart/2005/8/layout/vList3#1"/>
    <dgm:cxn modelId="{44F143B8-8E99-4F85-A059-796219D14E13}" srcId="{DB32A2DC-EE3D-4954-A5AE-E02A5300C686}" destId="{5A545457-6636-4AD9-B6EC-E982BDFAF0AA}" srcOrd="0" destOrd="0" parTransId="{C493D6AB-80DB-4B2F-9E24-B40E81CDC173}" sibTransId="{E7CC7953-EA10-43FE-83D6-D8A666668965}"/>
    <dgm:cxn modelId="{AF98ADC3-0658-4F57-8D1D-63166B34C401}" srcId="{DB32A2DC-EE3D-4954-A5AE-E02A5300C686}" destId="{42BD48EB-2D9C-468D-8B9E-31D5B5F3A432}" srcOrd="2" destOrd="0" parTransId="{9FDB2CC8-4AFB-4E44-8DD4-AFE69612878A}" sibTransId="{A456B232-BE97-48BC-942C-EF5AA428A31B}"/>
    <dgm:cxn modelId="{E0AC60F7-BD82-441B-97DB-B9E1F62031F5}" type="presOf" srcId="{5A545457-6636-4AD9-B6EC-E982BDFAF0AA}" destId="{FD842310-3BF5-4DF5-9AB2-1A78B1674D39}" srcOrd="0" destOrd="0" presId="urn:microsoft.com/office/officeart/2005/8/layout/vList3#1"/>
    <dgm:cxn modelId="{A4B4BA7E-3A17-4D0F-BBF7-FBCD041F5563}" type="presParOf" srcId="{6F1DF855-89F0-435B-AA40-EE385EEAA849}" destId="{9B9E8FF1-D290-4DCC-B2B0-F4186B44AA45}" srcOrd="0" destOrd="0" presId="urn:microsoft.com/office/officeart/2005/8/layout/vList3#1"/>
    <dgm:cxn modelId="{3B02EAFD-52D0-417E-B86F-BA087A605E0A}" type="presParOf" srcId="{9B9E8FF1-D290-4DCC-B2B0-F4186B44AA45}" destId="{D473F05D-0802-4A09-B410-36CF17567874}" srcOrd="0" destOrd="0" presId="urn:microsoft.com/office/officeart/2005/8/layout/vList3#1"/>
    <dgm:cxn modelId="{DF22481F-85C5-4B49-8DB9-948577DB1CA7}" type="presParOf" srcId="{9B9E8FF1-D290-4DCC-B2B0-F4186B44AA45}" destId="{FD842310-3BF5-4DF5-9AB2-1A78B1674D39}" srcOrd="1" destOrd="0" presId="urn:microsoft.com/office/officeart/2005/8/layout/vList3#1"/>
    <dgm:cxn modelId="{704C9F93-52B7-4F68-B670-E545678DE33D}" type="presParOf" srcId="{6F1DF855-89F0-435B-AA40-EE385EEAA849}" destId="{74BFB2B0-6F31-4AF9-BF4F-584B9FD17246}" srcOrd="1" destOrd="0" presId="urn:microsoft.com/office/officeart/2005/8/layout/vList3#1"/>
    <dgm:cxn modelId="{C69A226D-8EB1-4F12-8FA1-E6D2791467E8}" type="presParOf" srcId="{6F1DF855-89F0-435B-AA40-EE385EEAA849}" destId="{F25A553C-D2A6-42FF-8BBC-6B5928194E06}" srcOrd="2" destOrd="0" presId="urn:microsoft.com/office/officeart/2005/8/layout/vList3#1"/>
    <dgm:cxn modelId="{8EDE6239-E0DA-4CA1-BFA3-656C2E23D066}" type="presParOf" srcId="{F25A553C-D2A6-42FF-8BBC-6B5928194E06}" destId="{A40641AD-0B79-4B13-9912-D070E08632FF}" srcOrd="0" destOrd="0" presId="urn:microsoft.com/office/officeart/2005/8/layout/vList3#1"/>
    <dgm:cxn modelId="{0FC1261E-F978-4E7E-9CD9-78534BB73F71}" type="presParOf" srcId="{F25A553C-D2A6-42FF-8BBC-6B5928194E06}" destId="{CA8E11CE-A7C5-4737-AF01-55215630861D}" srcOrd="1" destOrd="0" presId="urn:microsoft.com/office/officeart/2005/8/layout/vList3#1"/>
    <dgm:cxn modelId="{A6E721AA-07F5-466A-8993-D12F668642F6}" type="presParOf" srcId="{6F1DF855-89F0-435B-AA40-EE385EEAA849}" destId="{0F62460C-ACA7-4681-B8AE-DE04A8364A82}" srcOrd="3" destOrd="0" presId="urn:microsoft.com/office/officeart/2005/8/layout/vList3#1"/>
    <dgm:cxn modelId="{A44BFF93-33DE-41E5-B1DE-228D9B4C659E}" type="presParOf" srcId="{6F1DF855-89F0-435B-AA40-EE385EEAA849}" destId="{2574D8CD-3EB2-4291-BAB9-5842EAB97303}" srcOrd="4" destOrd="0" presId="urn:microsoft.com/office/officeart/2005/8/layout/vList3#1"/>
    <dgm:cxn modelId="{1DB27497-C7C1-4496-8268-91CB16EBB06A}" type="presParOf" srcId="{2574D8CD-3EB2-4291-BAB9-5842EAB97303}" destId="{0A91D7BD-41F5-4E0E-A003-29DC17BB7729}" srcOrd="0" destOrd="0" presId="urn:microsoft.com/office/officeart/2005/8/layout/vList3#1"/>
    <dgm:cxn modelId="{7F7E8506-DAC1-46AA-AB87-01F2078CE3CE}" type="presParOf" srcId="{2574D8CD-3EB2-4291-BAB9-5842EAB97303}" destId="{FFB8CB19-8FB0-4E30-899D-7F71FF2A7B6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592E4-9F47-4DC1-9990-886D711D067B}">
      <dsp:nvSpPr>
        <dsp:cNvPr id="0" name=""/>
        <dsp:cNvSpPr/>
      </dsp:nvSpPr>
      <dsp:spPr>
        <a:xfrm>
          <a:off x="4811151" y="2943805"/>
          <a:ext cx="690196" cy="2093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5098" y="0"/>
              </a:lnTo>
              <a:lnTo>
                <a:pt x="345098" y="2093366"/>
              </a:lnTo>
              <a:lnTo>
                <a:pt x="690196" y="209336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>
        <a:off x="5101144" y="3935382"/>
        <a:ext cx="110210" cy="110210"/>
      </dsp:txXfrm>
    </dsp:sp>
    <dsp:sp modelId="{24C96157-58CB-4529-9F15-35DC0EF98156}">
      <dsp:nvSpPr>
        <dsp:cNvPr id="0" name=""/>
        <dsp:cNvSpPr/>
      </dsp:nvSpPr>
      <dsp:spPr>
        <a:xfrm>
          <a:off x="4811151" y="2943805"/>
          <a:ext cx="690196" cy="771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5098" y="0"/>
              </a:lnTo>
              <a:lnTo>
                <a:pt x="345098" y="771335"/>
              </a:lnTo>
              <a:lnTo>
                <a:pt x="690196" y="77133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130373" y="3303596"/>
        <a:ext cx="51752" cy="51752"/>
      </dsp:txXfrm>
    </dsp:sp>
    <dsp:sp modelId="{DB92FB9D-58D3-4AEF-BAD2-448EC25F6A96}">
      <dsp:nvSpPr>
        <dsp:cNvPr id="0" name=""/>
        <dsp:cNvSpPr/>
      </dsp:nvSpPr>
      <dsp:spPr>
        <a:xfrm>
          <a:off x="4811151" y="2319563"/>
          <a:ext cx="690196" cy="624241"/>
        </a:xfrm>
        <a:custGeom>
          <a:avLst/>
          <a:gdLst/>
          <a:ahLst/>
          <a:cxnLst/>
          <a:rect l="0" t="0" r="0" b="0"/>
          <a:pathLst>
            <a:path>
              <a:moveTo>
                <a:pt x="0" y="624241"/>
              </a:moveTo>
              <a:lnTo>
                <a:pt x="345098" y="624241"/>
              </a:lnTo>
              <a:lnTo>
                <a:pt x="345098" y="0"/>
              </a:lnTo>
              <a:lnTo>
                <a:pt x="69019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132984" y="2608418"/>
        <a:ext cx="46530" cy="46530"/>
      </dsp:txXfrm>
    </dsp:sp>
    <dsp:sp modelId="{659C2BC6-DE0D-49AF-A8CC-791855B14952}">
      <dsp:nvSpPr>
        <dsp:cNvPr id="0" name=""/>
        <dsp:cNvSpPr/>
      </dsp:nvSpPr>
      <dsp:spPr>
        <a:xfrm>
          <a:off x="4811151" y="923985"/>
          <a:ext cx="690196" cy="2019819"/>
        </a:xfrm>
        <a:custGeom>
          <a:avLst/>
          <a:gdLst/>
          <a:ahLst/>
          <a:cxnLst/>
          <a:rect l="0" t="0" r="0" b="0"/>
          <a:pathLst>
            <a:path>
              <a:moveTo>
                <a:pt x="0" y="2019819"/>
              </a:moveTo>
              <a:lnTo>
                <a:pt x="345098" y="2019819"/>
              </a:lnTo>
              <a:lnTo>
                <a:pt x="345098" y="0"/>
              </a:lnTo>
              <a:lnTo>
                <a:pt x="69019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>
        <a:off x="5102887" y="1880533"/>
        <a:ext cx="106724" cy="106724"/>
      </dsp:txXfrm>
    </dsp:sp>
    <dsp:sp modelId="{3F996191-DBA7-4850-BE94-E6B6D269A6B9}">
      <dsp:nvSpPr>
        <dsp:cNvPr id="0" name=""/>
        <dsp:cNvSpPr/>
      </dsp:nvSpPr>
      <dsp:spPr>
        <a:xfrm rot="16200000">
          <a:off x="-71159" y="865929"/>
          <a:ext cx="5608870" cy="41557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vert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Tutti i PLESSI di Scuola dell’Infanzia lavorano per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 SEZIONI APERTE elaborando proposte educativo/didattiche sulla base di: </a:t>
          </a:r>
          <a:endParaRPr lang="it-IT" sz="3200" b="1" kern="1200" dirty="0"/>
        </a:p>
      </dsp:txBody>
      <dsp:txXfrm>
        <a:off x="-71159" y="865929"/>
        <a:ext cx="5608870" cy="4155751"/>
      </dsp:txXfrm>
    </dsp:sp>
    <dsp:sp modelId="{16362A34-E558-4B2A-9D97-69589799A3AB}">
      <dsp:nvSpPr>
        <dsp:cNvPr id="0" name=""/>
        <dsp:cNvSpPr/>
      </dsp:nvSpPr>
      <dsp:spPr>
        <a:xfrm>
          <a:off x="5501348" y="365754"/>
          <a:ext cx="3661995" cy="11164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 </a:t>
          </a:r>
          <a:r>
            <a:rPr lang="it-IT" sz="1800" b="1" kern="1200" dirty="0"/>
            <a:t>CURRICOLO </a:t>
          </a:r>
          <a:r>
            <a:rPr lang="it-IT" sz="1800" b="1" kern="1200" dirty="0" err="1"/>
            <a:t>DI</a:t>
          </a:r>
          <a:r>
            <a:rPr lang="it-IT" sz="1800" b="1" kern="1200" dirty="0"/>
            <a:t> ISTITUTO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 elaborato partendo dalle </a:t>
          </a:r>
          <a:r>
            <a:rPr lang="it-IT" sz="1500" b="1" i="1" kern="1200" dirty="0"/>
            <a:t>Indicazioni Nazionali </a:t>
          </a:r>
          <a:r>
            <a:rPr lang="it-IT" sz="1500" kern="1200" dirty="0"/>
            <a:t>2012 e successive integrazioni, </a:t>
          </a:r>
          <a:r>
            <a:rPr lang="it-IT" sz="1500" b="1" i="1" kern="1200" dirty="0"/>
            <a:t>Competenze chiave europee</a:t>
          </a:r>
          <a:endParaRPr lang="it-IT" sz="1500" kern="1200" dirty="0"/>
        </a:p>
      </dsp:txBody>
      <dsp:txXfrm>
        <a:off x="5501348" y="365754"/>
        <a:ext cx="3661995" cy="1116462"/>
      </dsp:txXfrm>
    </dsp:sp>
    <dsp:sp modelId="{9372989D-F9FE-49B6-86E5-07CE7857EA7D}">
      <dsp:nvSpPr>
        <dsp:cNvPr id="0" name=""/>
        <dsp:cNvSpPr/>
      </dsp:nvSpPr>
      <dsp:spPr>
        <a:xfrm>
          <a:off x="5501348" y="1761332"/>
          <a:ext cx="3661995" cy="11164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PROGETTAZIONE COLLEGIALE CONDIVISA  </a:t>
          </a:r>
        </a:p>
      </dsp:txBody>
      <dsp:txXfrm>
        <a:off x="5501348" y="1761332"/>
        <a:ext cx="3661995" cy="1116462"/>
      </dsp:txXfrm>
    </dsp:sp>
    <dsp:sp modelId="{6D614A19-F645-4E20-9A4D-7381E46F2F79}">
      <dsp:nvSpPr>
        <dsp:cNvPr id="0" name=""/>
        <dsp:cNvSpPr/>
      </dsp:nvSpPr>
      <dsp:spPr>
        <a:xfrm>
          <a:off x="5501348" y="3156909"/>
          <a:ext cx="3661995" cy="11164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VALUTAZIONE COLLEGIALE CONDIVISA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(Prove strutturate di Istituto suddivise per fascia d’età in fase iniziale e finale)</a:t>
          </a:r>
        </a:p>
      </dsp:txBody>
      <dsp:txXfrm>
        <a:off x="5501348" y="3156909"/>
        <a:ext cx="3661995" cy="1116462"/>
      </dsp:txXfrm>
    </dsp:sp>
    <dsp:sp modelId="{91715D9A-C226-482D-9D20-9DDDCEB77E3A}">
      <dsp:nvSpPr>
        <dsp:cNvPr id="0" name=""/>
        <dsp:cNvSpPr/>
      </dsp:nvSpPr>
      <dsp:spPr>
        <a:xfrm>
          <a:off x="5501348" y="4552487"/>
          <a:ext cx="3472743" cy="969368"/>
        </a:xfrm>
        <a:prstGeom prst="rect">
          <a:avLst/>
        </a:prstGeom>
        <a:solidFill>
          <a:schemeClr val="accent1">
            <a:alpha val="6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PROGETTI </a:t>
          </a:r>
          <a:r>
            <a:rPr lang="it-IT" sz="1600" kern="1200" dirty="0" err="1"/>
            <a:t>DI</a:t>
          </a:r>
          <a:r>
            <a:rPr lang="it-IT" sz="1600" kern="1200" dirty="0"/>
            <a:t> PLESSO REALIZZATI NEI LABORATORI</a:t>
          </a:r>
        </a:p>
      </dsp:txBody>
      <dsp:txXfrm>
        <a:off x="5501348" y="4552487"/>
        <a:ext cx="3472743" cy="9693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2C2AA-6511-4FB6-8150-E3FDBCCAD262}">
      <dsp:nvSpPr>
        <dsp:cNvPr id="0" name=""/>
        <dsp:cNvSpPr/>
      </dsp:nvSpPr>
      <dsp:spPr>
        <a:xfrm>
          <a:off x="2155588" y="-14798"/>
          <a:ext cx="4066499" cy="4066499"/>
        </a:xfrm>
        <a:prstGeom prst="circularArrow">
          <a:avLst>
            <a:gd name="adj1" fmla="val 5544"/>
            <a:gd name="adj2" fmla="val 330680"/>
            <a:gd name="adj3" fmla="val 14328417"/>
            <a:gd name="adj4" fmla="val 17058099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A548E3-271F-4B98-8C31-BC04815BC431}">
      <dsp:nvSpPr>
        <dsp:cNvPr id="0" name=""/>
        <dsp:cNvSpPr/>
      </dsp:nvSpPr>
      <dsp:spPr>
        <a:xfrm>
          <a:off x="3472425" y="-100462"/>
          <a:ext cx="1432825" cy="927665"/>
        </a:xfrm>
        <a:prstGeom prst="round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CODING UNPLUGGED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LIM</a:t>
          </a:r>
        </a:p>
      </dsp:txBody>
      <dsp:txXfrm>
        <a:off x="3517710" y="-55177"/>
        <a:ext cx="1342255" cy="837095"/>
      </dsp:txXfrm>
    </dsp:sp>
    <dsp:sp modelId="{6ADCBCF7-96E4-47E8-8018-4A0A9C07CC19}">
      <dsp:nvSpPr>
        <dsp:cNvPr id="0" name=""/>
        <dsp:cNvSpPr/>
      </dsp:nvSpPr>
      <dsp:spPr>
        <a:xfrm rot="935632">
          <a:off x="4183642" y="1098166"/>
          <a:ext cx="1535830" cy="947070"/>
        </a:xfrm>
        <a:prstGeom prst="roundRect">
          <a:avLst/>
        </a:prstGeom>
        <a:solidFill>
          <a:srgbClr val="FF33C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TEORIA DELLE INTELLIGENZE MULTIPLE	</a:t>
          </a:r>
        </a:p>
      </dsp:txBody>
      <dsp:txXfrm>
        <a:off x="4229874" y="1144398"/>
        <a:ext cx="1443366" cy="854606"/>
      </dsp:txXfrm>
    </dsp:sp>
    <dsp:sp modelId="{AB519921-352D-4379-961F-05FA63DE7DB2}">
      <dsp:nvSpPr>
        <dsp:cNvPr id="0" name=""/>
        <dsp:cNvSpPr/>
      </dsp:nvSpPr>
      <dsp:spPr>
        <a:xfrm rot="985088">
          <a:off x="5622501" y="184646"/>
          <a:ext cx="1419500" cy="782886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REGGIO EMILIA APPROACH</a:t>
          </a:r>
        </a:p>
      </dsp:txBody>
      <dsp:txXfrm>
        <a:off x="5660718" y="222863"/>
        <a:ext cx="1343066" cy="706452"/>
      </dsp:txXfrm>
    </dsp:sp>
    <dsp:sp modelId="{67F603CA-92EC-459A-8C08-877E5507EA7F}">
      <dsp:nvSpPr>
        <dsp:cNvPr id="0" name=""/>
        <dsp:cNvSpPr/>
      </dsp:nvSpPr>
      <dsp:spPr>
        <a:xfrm rot="971096">
          <a:off x="6190962" y="1385858"/>
          <a:ext cx="1416342" cy="940562"/>
        </a:xfrm>
        <a:prstGeom prst="round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ATTIVITA’ MONTESSORI</a:t>
          </a:r>
        </a:p>
      </dsp:txBody>
      <dsp:txXfrm>
        <a:off x="6236876" y="1431772"/>
        <a:ext cx="1324514" cy="848734"/>
      </dsp:txXfrm>
    </dsp:sp>
    <dsp:sp modelId="{D31165D0-C870-4B3B-9BB1-B5C7BFA02CF7}">
      <dsp:nvSpPr>
        <dsp:cNvPr id="0" name=""/>
        <dsp:cNvSpPr/>
      </dsp:nvSpPr>
      <dsp:spPr>
        <a:xfrm>
          <a:off x="612646" y="2923109"/>
          <a:ext cx="1509470" cy="85886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BES,DSA e didattica inclusiva</a:t>
          </a:r>
        </a:p>
      </dsp:txBody>
      <dsp:txXfrm>
        <a:off x="654572" y="2965035"/>
        <a:ext cx="1425618" cy="775010"/>
      </dsp:txXfrm>
    </dsp:sp>
    <dsp:sp modelId="{E031078C-E206-4580-9279-4641B2767DD2}">
      <dsp:nvSpPr>
        <dsp:cNvPr id="0" name=""/>
        <dsp:cNvSpPr/>
      </dsp:nvSpPr>
      <dsp:spPr>
        <a:xfrm rot="21429710">
          <a:off x="4159704" y="2773102"/>
          <a:ext cx="1283838" cy="887384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TINKERING</a:t>
          </a:r>
        </a:p>
      </dsp:txBody>
      <dsp:txXfrm>
        <a:off x="4203023" y="2816421"/>
        <a:ext cx="1197200" cy="800746"/>
      </dsp:txXfrm>
    </dsp:sp>
    <dsp:sp modelId="{2E308F99-B06A-4EE7-83A0-CA022AE6198E}">
      <dsp:nvSpPr>
        <dsp:cNvPr id="0" name=""/>
        <dsp:cNvSpPr/>
      </dsp:nvSpPr>
      <dsp:spPr>
        <a:xfrm>
          <a:off x="2329502" y="2407792"/>
          <a:ext cx="1382569" cy="743427"/>
        </a:xfrm>
        <a:prstGeom prst="round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METODO VENTURELLI </a:t>
          </a:r>
        </a:p>
      </dsp:txBody>
      <dsp:txXfrm>
        <a:off x="2365793" y="2444083"/>
        <a:ext cx="1309987" cy="670845"/>
      </dsp:txXfrm>
    </dsp:sp>
    <dsp:sp modelId="{BED96957-0F9E-4F80-9B88-2D3632A85829}">
      <dsp:nvSpPr>
        <dsp:cNvPr id="0" name=""/>
        <dsp:cNvSpPr/>
      </dsp:nvSpPr>
      <dsp:spPr>
        <a:xfrm rot="20750580">
          <a:off x="501484" y="1319338"/>
          <a:ext cx="1369244" cy="803142"/>
        </a:xfrm>
        <a:prstGeom prst="round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CLIL</a:t>
          </a:r>
        </a:p>
      </dsp:txBody>
      <dsp:txXfrm>
        <a:off x="540690" y="1358544"/>
        <a:ext cx="1290832" cy="724730"/>
      </dsp:txXfrm>
    </dsp:sp>
    <dsp:sp modelId="{A893E932-C148-4FA9-A1CE-7E69B7057745}">
      <dsp:nvSpPr>
        <dsp:cNvPr id="0" name=""/>
        <dsp:cNvSpPr/>
      </dsp:nvSpPr>
      <dsp:spPr>
        <a:xfrm>
          <a:off x="2116474" y="1024339"/>
          <a:ext cx="1399985" cy="762158"/>
        </a:xfrm>
        <a:prstGeom prst="round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METODO MUNARI</a:t>
          </a:r>
        </a:p>
      </dsp:txBody>
      <dsp:txXfrm>
        <a:off x="2153679" y="1061544"/>
        <a:ext cx="1325575" cy="687748"/>
      </dsp:txXfrm>
    </dsp:sp>
    <dsp:sp modelId="{3B11BE9C-E5BA-47DB-8B56-36737ACC00AE}">
      <dsp:nvSpPr>
        <dsp:cNvPr id="0" name=""/>
        <dsp:cNvSpPr/>
      </dsp:nvSpPr>
      <dsp:spPr>
        <a:xfrm rot="20609786">
          <a:off x="993212" y="-63110"/>
          <a:ext cx="1375560" cy="867243"/>
        </a:xfrm>
        <a:prstGeom prst="round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LAP BOOK</a:t>
          </a:r>
        </a:p>
      </dsp:txBody>
      <dsp:txXfrm>
        <a:off x="1035547" y="-20775"/>
        <a:ext cx="1290890" cy="782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5755B-47D1-4943-9243-9B243935E0EF}">
      <dsp:nvSpPr>
        <dsp:cNvPr id="0" name=""/>
        <dsp:cNvSpPr/>
      </dsp:nvSpPr>
      <dsp:spPr>
        <a:xfrm>
          <a:off x="0" y="0"/>
          <a:ext cx="3321540" cy="19929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65000"/>
                <a:lumMod val="110000"/>
              </a:schemeClr>
            </a:gs>
            <a:gs pos="88000">
              <a:schemeClr val="accent5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Ogni anno, grazie alle competenze del personale docente e alla collaborazione dei genitori, la Scuola aderisce a </a:t>
          </a:r>
          <a:r>
            <a:rPr lang="it-IT" sz="1800" b="1" kern="1200" dirty="0"/>
            <a:t>Progetti</a:t>
          </a:r>
          <a:r>
            <a:rPr lang="it-IT" sz="1800" kern="1200" dirty="0"/>
            <a:t> che possono interessare una o più sezioni</a:t>
          </a:r>
        </a:p>
      </dsp:txBody>
      <dsp:txXfrm>
        <a:off x="0" y="0"/>
        <a:ext cx="3321540" cy="19929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D4914-0D4D-46D1-81F0-C076060A1ECA}">
      <dsp:nvSpPr>
        <dsp:cNvPr id="0" name=""/>
        <dsp:cNvSpPr/>
      </dsp:nvSpPr>
      <dsp:spPr>
        <a:xfrm rot="20284267">
          <a:off x="360473" y="1443602"/>
          <a:ext cx="3366905" cy="2582767"/>
        </a:xfrm>
        <a:prstGeom prst="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VIA ORIANI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“Noi </a:t>
          </a:r>
          <a:r>
            <a:rPr lang="it-IT" sz="1600" kern="1200" dirty="0" err="1"/>
            <a:t>bambini…cittadini</a:t>
          </a:r>
          <a:r>
            <a:rPr lang="it-IT" sz="1600" kern="1200" dirty="0"/>
            <a:t> per il mondo”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PROGETTI di sezione: </a:t>
          </a:r>
          <a:r>
            <a:rPr lang="it-IT" sz="1200" kern="1200" dirty="0" err="1"/>
            <a:t>Magic</a:t>
          </a:r>
          <a:r>
            <a:rPr lang="it-IT" sz="1200" kern="1200" dirty="0"/>
            <a:t>  English</a:t>
          </a:r>
        </a:p>
      </dsp:txBody>
      <dsp:txXfrm>
        <a:off x="360473" y="1443602"/>
        <a:ext cx="3366905" cy="2582767"/>
      </dsp:txXfrm>
    </dsp:sp>
    <dsp:sp modelId="{EF81EFEA-C924-43C5-BE20-508C8EB366D3}">
      <dsp:nvSpPr>
        <dsp:cNvPr id="0" name=""/>
        <dsp:cNvSpPr/>
      </dsp:nvSpPr>
      <dsp:spPr>
        <a:xfrm>
          <a:off x="1615628" y="3613944"/>
          <a:ext cx="4410604" cy="2352211"/>
        </a:xfrm>
        <a:prstGeom prst="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800" b="1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VIA TOGLIATTI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“Emozioniamoci tutti insieme </a:t>
          </a:r>
          <a:r>
            <a:rPr lang="it-IT" sz="1600" b="1" kern="1200" dirty="0" err="1"/>
            <a:t>per…un</a:t>
          </a:r>
          <a:r>
            <a:rPr lang="it-IT" sz="1600" b="1" kern="1200" dirty="0"/>
            <a:t> mondo migliore”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PROGETTI </a:t>
          </a:r>
          <a:r>
            <a:rPr lang="it-IT" sz="1200" b="1" kern="1200" dirty="0" err="1"/>
            <a:t>DI</a:t>
          </a:r>
          <a:r>
            <a:rPr lang="it-IT" sz="1200" b="1" kern="1200" dirty="0"/>
            <a:t> SEZIONE: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“C’era una </a:t>
          </a:r>
          <a:r>
            <a:rPr lang="it-IT" sz="1200" b="1" kern="1200" dirty="0" err="1"/>
            <a:t>volta…</a:t>
          </a:r>
          <a:r>
            <a:rPr lang="it-IT" sz="1200" b="1" kern="1200" dirty="0"/>
            <a:t> una favola per crescere”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 “Un libro per amico”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“Un anno di emozioni (viaggio alla scoperta  delle emozioni e dei pensieri  felici)”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0" b="1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0" b="1" kern="1200" dirty="0"/>
        </a:p>
      </dsp:txBody>
      <dsp:txXfrm>
        <a:off x="1615628" y="3613944"/>
        <a:ext cx="4410604" cy="2352211"/>
      </dsp:txXfrm>
    </dsp:sp>
    <dsp:sp modelId="{9439C5DC-9F93-4438-A236-0AE9B125894F}">
      <dsp:nvSpPr>
        <dsp:cNvPr id="0" name=""/>
        <dsp:cNvSpPr/>
      </dsp:nvSpPr>
      <dsp:spPr>
        <a:xfrm rot="1236877">
          <a:off x="5526869" y="1260653"/>
          <a:ext cx="3692988" cy="3096910"/>
        </a:xfrm>
        <a:prstGeom prst="rect">
          <a:avLst/>
        </a:prstGeom>
        <a:solidFill>
          <a:srgbClr val="FF33CC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 dirty="0"/>
            <a:t>VIA MARRAS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kern="1200" dirty="0"/>
            <a:t>“Pirati in viaggio: alla scoperta delle regole  d’oro”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Progetti di sezione: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“Piccoli  bambini grandi emozioni “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METALINGUISTICA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MATEMATICA IN GIOCO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“I COLORI DELLE EMOZIONI”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«Il nostro  speciale  sistema solare»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 err="1"/>
            <a:t>Hocus&amp;Lotus</a:t>
          </a:r>
          <a:r>
            <a:rPr lang="it-IT" sz="1200" b="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“</a:t>
          </a:r>
          <a:r>
            <a:rPr lang="it-IT" sz="1200" b="0" kern="1200" dirty="0" err="1"/>
            <a:t>Pirates</a:t>
          </a:r>
          <a:r>
            <a:rPr lang="it-IT" sz="1200" b="0" kern="1200" dirty="0"/>
            <a:t>  go </a:t>
          </a:r>
          <a:r>
            <a:rPr lang="it-IT" sz="1200" b="0" kern="1200" dirty="0" err="1"/>
            <a:t>to</a:t>
          </a:r>
          <a:r>
            <a:rPr lang="it-IT" sz="1200" b="0" kern="1200" dirty="0"/>
            <a:t>  </a:t>
          </a:r>
          <a:r>
            <a:rPr lang="it-IT" sz="1200" b="0" kern="1200" dirty="0" err="1"/>
            <a:t>school</a:t>
          </a:r>
          <a:r>
            <a:rPr lang="it-IT" sz="1200" b="0" kern="1200" dirty="0"/>
            <a:t>”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“Pirati all’arrembaggio “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b="0" kern="1200" dirty="0"/>
        </a:p>
      </dsp:txBody>
      <dsp:txXfrm>
        <a:off x="5526869" y="1260653"/>
        <a:ext cx="3692988" cy="30969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42310-3BF5-4DF5-9AB2-1A78B1674D39}">
      <dsp:nvSpPr>
        <dsp:cNvPr id="0" name=""/>
        <dsp:cNvSpPr/>
      </dsp:nvSpPr>
      <dsp:spPr>
        <a:xfrm rot="10800000">
          <a:off x="3199563" y="62913"/>
          <a:ext cx="4499448" cy="16314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1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Plesso di via Togliatti/</a:t>
          </a:r>
          <a:r>
            <a:rPr lang="it-IT" sz="2100" kern="1200" dirty="0" err="1"/>
            <a:t>Cottoni</a:t>
          </a:r>
          <a:endParaRPr lang="it-IT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Sono presenti 3 sezioni: eterogenee e omogenee</a:t>
          </a:r>
        </a:p>
      </dsp:txBody>
      <dsp:txXfrm rot="10800000">
        <a:off x="3607421" y="62913"/>
        <a:ext cx="4091590" cy="1631434"/>
      </dsp:txXfrm>
    </dsp:sp>
    <dsp:sp modelId="{D473F05D-0802-4A09-B410-36CF17567874}">
      <dsp:nvSpPr>
        <dsp:cNvPr id="0" name=""/>
        <dsp:cNvSpPr/>
      </dsp:nvSpPr>
      <dsp:spPr>
        <a:xfrm>
          <a:off x="1572419" y="2338"/>
          <a:ext cx="1631434" cy="163143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E11CE-A7C5-4737-AF01-55215630861D}">
      <dsp:nvSpPr>
        <dsp:cNvPr id="0" name=""/>
        <dsp:cNvSpPr/>
      </dsp:nvSpPr>
      <dsp:spPr>
        <a:xfrm rot="10800000">
          <a:off x="3264775" y="2120767"/>
          <a:ext cx="4455644" cy="16314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 val="9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1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Plesso di Via Oriani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Sono presenti 4 sezioni: omogenee ed eterogenee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100" kern="1200" dirty="0"/>
        </a:p>
      </dsp:txBody>
      <dsp:txXfrm rot="10800000">
        <a:off x="3672633" y="2120767"/>
        <a:ext cx="4047786" cy="1631434"/>
      </dsp:txXfrm>
    </dsp:sp>
    <dsp:sp modelId="{A40641AD-0B79-4B13-9912-D070E08632FF}">
      <dsp:nvSpPr>
        <dsp:cNvPr id="0" name=""/>
        <dsp:cNvSpPr/>
      </dsp:nvSpPr>
      <dsp:spPr>
        <a:xfrm>
          <a:off x="1583370" y="2120767"/>
          <a:ext cx="1631434" cy="163143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8CB19-8FB0-4E30-899D-7F71FF2A7B62}">
      <dsp:nvSpPr>
        <dsp:cNvPr id="0" name=""/>
        <dsp:cNvSpPr/>
      </dsp:nvSpPr>
      <dsp:spPr>
        <a:xfrm rot="10800000">
          <a:off x="3264775" y="4239196"/>
          <a:ext cx="4455644" cy="16314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1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Plesso di Via Marras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/>
            <a:t>Sono </a:t>
          </a:r>
          <a:r>
            <a:rPr lang="it-IT" sz="2100" kern="1200"/>
            <a:t>presenti 7 sezioni</a:t>
          </a:r>
          <a:r>
            <a:rPr lang="it-IT" sz="2100" kern="1200" dirty="0"/>
            <a:t>: omogenee e eterogenee</a:t>
          </a:r>
        </a:p>
      </dsp:txBody>
      <dsp:txXfrm rot="10800000">
        <a:off x="3672633" y="4239196"/>
        <a:ext cx="4047786" cy="1631434"/>
      </dsp:txXfrm>
    </dsp:sp>
    <dsp:sp modelId="{0A91D7BD-41F5-4E0E-A003-29DC17BB7729}">
      <dsp:nvSpPr>
        <dsp:cNvPr id="0" name=""/>
        <dsp:cNvSpPr/>
      </dsp:nvSpPr>
      <dsp:spPr>
        <a:xfrm>
          <a:off x="1583370" y="4239196"/>
          <a:ext cx="1631434" cy="163143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DEAF6-48B2-4410-9EC2-0379E953F990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0E1CC-2EE2-4F97-8F90-C61A684578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41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A8105-8246-4B78-98B3-7054DBBEB4FD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2409E-0E18-4166-9FE2-06AF31812C1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90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2409E-0E18-4166-9FE2-06AF31812C19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24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02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706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06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1753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441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72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35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893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28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173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969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10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90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272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69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A13BE-5C16-4837-9FD1-60814778A488}" type="datetimeFigureOut">
              <a:rPr lang="it-IT" smtClean="0"/>
              <a:pPr/>
              <a:t>23/12/2021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FDA6E2-CF5E-40A1-8671-FEF719AA2B1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27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9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3" y="1209368"/>
            <a:ext cx="8364894" cy="564863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63013" y="242357"/>
            <a:ext cx="6062999" cy="2869553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ISTITUTO COMPRENSIVO «BRIGATA SASSARI»</a:t>
            </a:r>
            <a:br>
              <a:rPr lang="it-IT" sz="3600" dirty="0"/>
            </a:br>
            <a:r>
              <a:rPr lang="it-IT" sz="3600" dirty="0"/>
              <a:t>SCUOLA DELL’INFANZIA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00" y="43961"/>
            <a:ext cx="1282578" cy="140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427704" y="221226"/>
            <a:ext cx="9529574" cy="14010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/>
              <a:t>TEMPO SCUOLA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427704" y="2913039"/>
            <a:ext cx="4763728" cy="12904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TEMPO ORDINARIO</a:t>
            </a:r>
          </a:p>
          <a:p>
            <a:pPr algn="ctr"/>
            <a:r>
              <a:rPr lang="it-IT" sz="2400" dirty="0"/>
              <a:t>(con servizio mensa)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27703" y="4277031"/>
            <a:ext cx="4763729" cy="12609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TEMPO RIDOTTO</a:t>
            </a:r>
          </a:p>
          <a:p>
            <a:pPr algn="ctr"/>
            <a:r>
              <a:rPr lang="it-IT" sz="2400" dirty="0"/>
              <a:t>(senza servizio mensa)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5308731" y="1681311"/>
            <a:ext cx="4648546" cy="12093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Dal Lunedì al Venerdì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5308731" y="2949681"/>
            <a:ext cx="4648546" cy="126835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/>
              <a:t>dalle ore 8.00 alle ore 16.00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5308731" y="4277031"/>
            <a:ext cx="4648546" cy="1260988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/>
              <a:t>dalle ore 8.00 alle ore 13.00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5" y="5896095"/>
            <a:ext cx="8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720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427704" y="221226"/>
            <a:ext cx="9529574" cy="14010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lumMod val="99000"/>
                  <a:lumOff val="1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/>
              <a:t>TEMPO SCUOLA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427704" y="2389235"/>
            <a:ext cx="2492477" cy="84067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INGRESSO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27703" y="3288896"/>
            <a:ext cx="2492478" cy="297178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USCITA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427703" y="1681312"/>
            <a:ext cx="9529574" cy="6489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FLESSIBILITA’ IN INGRESSO E IN USCITA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993923" y="2389244"/>
            <a:ext cx="6963354" cy="84065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dalle ore 8.00 alle ore 9.00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2993923" y="3288896"/>
            <a:ext cx="6963354" cy="951262"/>
          </a:xfrm>
          <a:prstGeom prst="roundRect">
            <a:avLst/>
          </a:prstGeom>
          <a:solidFill>
            <a:schemeClr val="accent2">
              <a:lumMod val="5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dalle ore 12.30 alle ore 13.00 per chi NON usufruisce del servizio mensa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993923" y="4299156"/>
            <a:ext cx="6963354" cy="951262"/>
          </a:xfrm>
          <a:prstGeom prst="roundRect">
            <a:avLst/>
          </a:prstGeom>
          <a:solidFill>
            <a:schemeClr val="accent2">
              <a:lumMod val="5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dalle ore 15.30 alle ore 16.00 per chi usufruisce del servizio mensa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2993923" y="5309416"/>
            <a:ext cx="6963354" cy="951262"/>
          </a:xfrm>
          <a:prstGeom prst="roundRect">
            <a:avLst/>
          </a:prstGeom>
          <a:solidFill>
            <a:schemeClr val="accent2">
              <a:lumMod val="5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Eventuale uscita alla ore 14.00/14.15 dietro motivata richiesta</a:t>
            </a:r>
          </a:p>
        </p:txBody>
      </p:sp>
    </p:spTree>
    <p:extLst>
      <p:ext uri="{BB962C8B-B14F-4D97-AF65-F5344CB8AC3E}">
        <p14:creationId xmlns:p14="http://schemas.microsoft.com/office/powerpoint/2010/main" val="242508445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840658"/>
          </a:xfrm>
        </p:spPr>
        <p:txBody>
          <a:bodyPr>
            <a:normAutofit/>
          </a:bodyPr>
          <a:lstStyle/>
          <a:p>
            <a:pPr algn="ctr"/>
            <a:r>
              <a:rPr lang="it-IT" sz="4800" dirty="0"/>
              <a:t>GIORNATA SCOLASTICA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19629" y="822376"/>
            <a:ext cx="1137209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08.00 – 09.00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Ingresso</a:t>
            </a: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08.00 – 09.30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Accoglienza</a:t>
            </a: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09.30 – 10.00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Riordino, attività di routine,	organizzazione                 laboratori; attività di sezione</a:t>
            </a:r>
            <a:endParaRPr lang="it-IT" sz="28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10.00 – 10.15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Attività igieniche/spuntino</a:t>
            </a: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10.15 – 11.00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Attività di sezione</a:t>
            </a: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11.00 – 12.30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Laboratori / attività sezione / progetti</a:t>
            </a: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12.30 – 13.00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Uscita / preparazione per il pranzo</a:t>
            </a: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13.00 – 14.00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Pranzo</a:t>
            </a: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14.00 – 15.30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Attività di sezione / Progetti</a:t>
            </a:r>
          </a:p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● h. 15.30 – 16.00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800" dirty="0">
                <a:solidFill>
                  <a:srgbClr val="0070C0"/>
                </a:solidFill>
              </a:rPr>
              <a:t>Uscita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67" y="321684"/>
            <a:ext cx="1221823" cy="13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9196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6150114"/>
            <a:ext cx="5781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INGRESSO h. </a:t>
            </a:r>
            <a:r>
              <a:rPr lang="it-IT" sz="4000" dirty="0">
                <a:solidFill>
                  <a:srgbClr val="0070C0"/>
                </a:solidFill>
              </a:rPr>
              <a:t>8.00/9.00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0"/>
          <a:stretch/>
        </p:blipFill>
        <p:spPr>
          <a:xfrm rot="5400000">
            <a:off x="-436169" y="553545"/>
            <a:ext cx="5898505" cy="49094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20" y="1037492"/>
            <a:ext cx="2200157" cy="24153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7228">
            <a:off x="7028596" y="325675"/>
            <a:ext cx="4058185" cy="484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321274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09715" y="147483"/>
            <a:ext cx="113415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ACCOGLIENZA h. </a:t>
            </a:r>
            <a:r>
              <a:rPr lang="it-IT" sz="4000" dirty="0">
                <a:solidFill>
                  <a:srgbClr val="0070C0"/>
                </a:solidFill>
              </a:rPr>
              <a:t>8.00/9.30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si aprono gli angoli </a:t>
            </a:r>
            <a:r>
              <a:rPr lang="it-IT" sz="2400" dirty="0">
                <a:solidFill>
                  <a:schemeClr val="bg1"/>
                </a:solidFill>
              </a:rPr>
              <a:t>(cucina,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biblioteca, travestimenti, costruzioni, giochi strutturati ecc.). Ogni </a:t>
            </a:r>
            <a:r>
              <a:rPr lang="it-IT" sz="2400" dirty="0">
                <a:solidFill>
                  <a:schemeClr val="bg1"/>
                </a:solidFill>
              </a:rPr>
              <a:t>bambino è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 libero di esplorare lo spazio classe e può relazionarsi con i compagni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86" y="1605199"/>
            <a:ext cx="2784143" cy="3712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r="9657"/>
          <a:stretch/>
        </p:blipFill>
        <p:spPr>
          <a:xfrm>
            <a:off x="2559728" y="2471609"/>
            <a:ext cx="6327058" cy="4082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0" y="1594033"/>
            <a:ext cx="2720218" cy="3626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4" y="5896095"/>
            <a:ext cx="8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8341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5780782"/>
            <a:ext cx="9129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9.30/10.00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riordino, appello, calendario, assegnazione degli incarichi, organizzazione dei laboratori, attività di sezione.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1279" y="629264"/>
            <a:ext cx="4562170" cy="3421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3"/>
          <a:stretch/>
        </p:blipFill>
        <p:spPr>
          <a:xfrm>
            <a:off x="7433187" y="58992"/>
            <a:ext cx="4601496" cy="30756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79" y="1275630"/>
            <a:ext cx="3539613" cy="4719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08" y="214868"/>
            <a:ext cx="8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8657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6150114"/>
            <a:ext cx="631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10.00/10.15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Merenda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43" y="2964425"/>
            <a:ext cx="4601545" cy="3318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9"/>
          <a:stretch/>
        </p:blipFill>
        <p:spPr>
          <a:xfrm>
            <a:off x="5796116" y="135876"/>
            <a:ext cx="4822722" cy="3230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" y="73741"/>
            <a:ext cx="3325287" cy="4433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18" y="615541"/>
            <a:ext cx="1515390" cy="16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7836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6150114"/>
            <a:ext cx="631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10.15/11.00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Attività di sezione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6"/>
          <a:stretch/>
        </p:blipFill>
        <p:spPr>
          <a:xfrm>
            <a:off x="117984" y="102136"/>
            <a:ext cx="5104041" cy="3157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3001" y="677324"/>
            <a:ext cx="4837471" cy="36281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07" y="1548581"/>
            <a:ext cx="3617041" cy="482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01" y="4390249"/>
            <a:ext cx="1603044" cy="17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71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2" name="Rettangolo con angoli arrotondati in diagonale 1"/>
          <p:cNvSpPr/>
          <p:nvPr/>
        </p:nvSpPr>
        <p:spPr>
          <a:xfrm>
            <a:off x="221226" y="206475"/>
            <a:ext cx="8922774" cy="1150375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Dalle 11.00 alle 13.00 le insegnanti di sezione lavorano in COMPRESENZA. Ciò permette di:</a:t>
            </a:r>
          </a:p>
        </p:txBody>
      </p:sp>
      <p:sp>
        <p:nvSpPr>
          <p:cNvPr id="3" name="Rettangolo con angoli arrotondati in diagonale 2"/>
          <p:cNvSpPr/>
          <p:nvPr/>
        </p:nvSpPr>
        <p:spPr>
          <a:xfrm>
            <a:off x="221225" y="1445342"/>
            <a:ext cx="8922775" cy="4955458"/>
          </a:xfrm>
          <a:prstGeom prst="round2DiagRect">
            <a:avLst>
              <a:gd name="adj1" fmla="val 0"/>
              <a:gd name="adj2" fmla="val 5000"/>
            </a:avLst>
          </a:prstGeom>
          <a:solidFill>
            <a:schemeClr val="accent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/>
              <a:t>REALIZZARE I LABORATORI: formando </a:t>
            </a:r>
            <a:r>
              <a:rPr lang="it-IT" sz="2800" u="sng" dirty="0"/>
              <a:t>piccoli gruppi di lavoro </a:t>
            </a:r>
            <a:r>
              <a:rPr lang="it-IT" sz="2800" dirty="0"/>
              <a:t>(circa 12, massimo 14 bambini) </a:t>
            </a:r>
            <a:r>
              <a:rPr lang="it-IT" sz="2800" u="sng" dirty="0"/>
              <a:t>omogenei o eterogenei</a:t>
            </a:r>
            <a:endParaRPr lang="it-IT" sz="2800" dirty="0"/>
          </a:p>
          <a:p>
            <a:r>
              <a:rPr lang="it-IT" sz="2800" dirty="0"/>
              <a:t>Nei laboratori sono presenti una o due insegnanti.</a:t>
            </a:r>
          </a:p>
          <a:p>
            <a:endParaRPr lang="it-IT" sz="2800" dirty="0"/>
          </a:p>
          <a:p>
            <a:r>
              <a:rPr lang="it-IT" sz="2800" dirty="0"/>
              <a:t>Il gruppo classe diventa </a:t>
            </a:r>
            <a:r>
              <a:rPr lang="it-IT" sz="2800" u="sng" dirty="0"/>
              <a:t>piccolo gruppo</a:t>
            </a:r>
            <a:r>
              <a:rPr lang="it-IT" sz="2800" dirty="0"/>
              <a:t> (es. su una classe di 23 bambini si arriva a un gruppo di 14) permettendo all’insegnante di </a:t>
            </a:r>
            <a:r>
              <a:rPr lang="it-IT" sz="2800" u="sng" dirty="0"/>
              <a:t>attuare metodologie più mirate</a:t>
            </a:r>
            <a:r>
              <a:rPr lang="it-IT" sz="2800" dirty="0"/>
              <a:t> per i bambini che rimangono in sezione garantendo QUALITA’ DELL’OFFERTA FORMATIVA.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862" y="3565361"/>
            <a:ext cx="1056449" cy="115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4404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81663" y="5412658"/>
            <a:ext cx="4630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12.30/13.00: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uscita e preparazione per il pranzo</a:t>
            </a:r>
            <a:endParaRPr lang="it-IT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5" y="0"/>
            <a:ext cx="5268036" cy="39510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30" y="109181"/>
            <a:ext cx="3656136" cy="4874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/>
          <a:stretch/>
        </p:blipFill>
        <p:spPr>
          <a:xfrm>
            <a:off x="5210375" y="3488129"/>
            <a:ext cx="4746902" cy="3369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25" y="977111"/>
            <a:ext cx="1429637" cy="15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8083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269242"/>
          </a:xfrm>
        </p:spPr>
        <p:txBody>
          <a:bodyPr/>
          <a:lstStyle/>
          <a:p>
            <a:pPr algn="ctr"/>
            <a:r>
              <a:rPr lang="it-IT" dirty="0"/>
              <a:t>La Scuola dell’Infanzia </a:t>
            </a:r>
            <a:br>
              <a:rPr lang="it-IT" dirty="0"/>
            </a:br>
            <a:r>
              <a:rPr lang="it-IT" dirty="0"/>
              <a:t>E’ UNA SCUOLA STATALE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853">
            <a:off x="375480" y="1522093"/>
            <a:ext cx="3899121" cy="29243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985">
            <a:off x="7352613" y="618451"/>
            <a:ext cx="4413077" cy="3309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23" y="3525535"/>
            <a:ext cx="4170329" cy="3127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68" y="1792401"/>
            <a:ext cx="8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8164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141107" y="4114800"/>
            <a:ext cx="3805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13.00/14.00: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Pranzo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0" y="93058"/>
            <a:ext cx="4235355" cy="31765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87" y="2267152"/>
            <a:ext cx="3443136" cy="4590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57" y="128285"/>
            <a:ext cx="6779571" cy="3295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39" y="5057066"/>
            <a:ext cx="1521652" cy="16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7069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396007" y="5903893"/>
            <a:ext cx="9394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14.00/16.00: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Attività pomeridiane, progetti e attività di sezione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9" y="95534"/>
            <a:ext cx="2894654" cy="3859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29" y="95535"/>
            <a:ext cx="3657600" cy="4876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02" y="132732"/>
            <a:ext cx="4198304" cy="5597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81" y="5057066"/>
            <a:ext cx="8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9014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377380" y="0"/>
            <a:ext cx="517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USCITA h 15.30/16.00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r="29461"/>
          <a:stretch/>
        </p:blipFill>
        <p:spPr>
          <a:xfrm rot="5400000">
            <a:off x="504064" y="759402"/>
            <a:ext cx="5986738" cy="5883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21" y="1758210"/>
            <a:ext cx="2381609" cy="26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7399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6199761"/>
            <a:ext cx="535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  LOGICO-MATEMATICO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" r="15141" b="6159"/>
          <a:stretch/>
        </p:blipFill>
        <p:spPr>
          <a:xfrm>
            <a:off x="6782937" y="124470"/>
            <a:ext cx="5251745" cy="4177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91" y="546389"/>
            <a:ext cx="1056449" cy="115979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 rot="10274365" flipV="1">
            <a:off x="1458108" y="730603"/>
            <a:ext cx="38357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92D050"/>
                </a:solidFill>
              </a:rPr>
              <a:t>I LABORATORI</a:t>
            </a: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50290">
            <a:off x="795765" y="1940354"/>
            <a:ext cx="4658912" cy="34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002471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6150114"/>
            <a:ext cx="8720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LABORATORIO ARTISTICO ESPRESSIVO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" y="95536"/>
            <a:ext cx="4023284" cy="5364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65" y="590753"/>
            <a:ext cx="1615248" cy="17732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2230" y="1223802"/>
            <a:ext cx="5069151" cy="28513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9" b="38280"/>
          <a:stretch/>
        </p:blipFill>
        <p:spPr>
          <a:xfrm>
            <a:off x="2344221" y="3330054"/>
            <a:ext cx="5852688" cy="28200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562059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6150114"/>
            <a:ext cx="6394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LABORATORIO LINGUISTICO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97" y="145836"/>
            <a:ext cx="2567148" cy="3422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81" y="2830793"/>
            <a:ext cx="1113647" cy="1222592"/>
          </a:xfrm>
          <a:prstGeom prst="rect">
            <a:avLst/>
          </a:prstGeom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0224" y="3345217"/>
            <a:ext cx="3579316" cy="26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20660529">
            <a:off x="765557" y="506999"/>
            <a:ext cx="4077833" cy="305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052467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6215812"/>
            <a:ext cx="815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LABORATORIO MOTORIO-MUSICALE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5468"/>
          <a:stretch/>
        </p:blipFill>
        <p:spPr>
          <a:xfrm>
            <a:off x="109169" y="108380"/>
            <a:ext cx="4088135" cy="29951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31" y="406051"/>
            <a:ext cx="2069220" cy="22716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3" y="3251884"/>
            <a:ext cx="3956398" cy="2967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08" y="108380"/>
            <a:ext cx="3082245" cy="4109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57"/>
          <a:stretch/>
        </p:blipFill>
        <p:spPr>
          <a:xfrm>
            <a:off x="4537123" y="3098012"/>
            <a:ext cx="3618735" cy="2969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634081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29552" y="6150114"/>
            <a:ext cx="558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LABORATORIO NATURALISTICO</a:t>
            </a:r>
            <a:endParaRPr lang="it-IT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27" y="164654"/>
            <a:ext cx="3469283" cy="4625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11" y="164655"/>
            <a:ext cx="1703627" cy="1870288"/>
          </a:xfrm>
          <a:prstGeom prst="rect">
            <a:avLst/>
          </a:prstGeom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98740">
            <a:off x="1213715" y="1010342"/>
            <a:ext cx="3028582" cy="403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5300" y="2548467"/>
            <a:ext cx="2451100" cy="326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509725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263329" y="0"/>
            <a:ext cx="584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LABORATORIO TEATRALE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70" y="39936"/>
            <a:ext cx="4708478" cy="35313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0541" y="1231607"/>
            <a:ext cx="4267887" cy="32009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7866" y="4035020"/>
            <a:ext cx="3163874" cy="2372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039" y="4035612"/>
            <a:ext cx="3168617" cy="2376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69"/>
            <a:ext cx="1119116" cy="12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794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6401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LABORATORIO SCIENTIFICO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26" y="707885"/>
            <a:ext cx="1115550" cy="12246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0" y="298327"/>
            <a:ext cx="5436359" cy="4077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12" y="1932566"/>
            <a:ext cx="3546378" cy="4728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9938" y="1924455"/>
            <a:ext cx="5561460" cy="3128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557198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348996"/>
            <a:ext cx="8596668" cy="1550989"/>
          </a:xfrm>
        </p:spPr>
        <p:txBody>
          <a:bodyPr>
            <a:normAutofit fontScale="90000"/>
          </a:bodyPr>
          <a:lstStyle/>
          <a:p>
            <a:r>
              <a:rPr lang="it-IT" dirty="0"/>
              <a:t>Secondo le «Indicazioni Nazionali per il curricolo» 2012 la scuola deve porsi le seguenti finalità: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2160589"/>
            <a:ext cx="8024214" cy="438535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it-IT" b="1" dirty="0">
                <a:solidFill>
                  <a:srgbClr val="00B050"/>
                </a:solidFill>
              </a:rPr>
              <a:t>MATURAZIONE DELL’IDENTITA’: </a:t>
            </a:r>
            <a:r>
              <a:rPr lang="it-IT" dirty="0">
                <a:solidFill>
                  <a:srgbClr val="00B050"/>
                </a:solidFill>
                <a:latin typeface="+mj-lt"/>
              </a:rPr>
              <a:t>imparare</a:t>
            </a:r>
            <a:r>
              <a:rPr lang="it-IT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it-IT" dirty="0">
                <a:solidFill>
                  <a:srgbClr val="00B050"/>
                </a:solidFill>
                <a:latin typeface="+mj-lt"/>
              </a:rPr>
              <a:t>a stare bene e  sentirsi sicuri nell’affrontare nuove esperienze; vivere serenamente in un ambiente sociale allargato, imparare a conoscersi, sperimentando diversi ruoli e forme di identità.</a:t>
            </a:r>
          </a:p>
          <a:p>
            <a:pPr algn="just"/>
            <a:r>
              <a:rPr lang="it-IT" b="1" dirty="0">
                <a:solidFill>
                  <a:srgbClr val="33CC33"/>
                </a:solidFill>
                <a:latin typeface="+mj-lt"/>
              </a:rPr>
              <a:t>CONQUISTA DELL’AUTONOMIA</a:t>
            </a:r>
            <a:r>
              <a:rPr lang="it-IT" dirty="0">
                <a:solidFill>
                  <a:srgbClr val="33CC33"/>
                </a:solidFill>
                <a:latin typeface="+mj-lt"/>
              </a:rPr>
              <a:t>: avere fiducia in sé e fidarsi degli altri; realizzare le proprie attività senza scoraggiarsi; provare piacere nel fare da sé e saper chiedere aiuto; esprimere con diversi linguaggi i sentimenti e le emozioni; esplorare la realtà e comprendere le regole della vita quotidiana; partecipare alle negoziazioni e alle decisioni motivando le proprie opinioni, le proprie scelte e i propri comportamenti; assumere atteggiamenti sempre più responsabili e consapevoli</a:t>
            </a:r>
            <a:endParaRPr lang="it-IT" dirty="0">
              <a:solidFill>
                <a:srgbClr val="33CC33"/>
              </a:solidFill>
            </a:endParaRPr>
          </a:p>
          <a:p>
            <a:pPr algn="just"/>
            <a:r>
              <a:rPr lang="it-IT" b="1" dirty="0">
                <a:solidFill>
                  <a:srgbClr val="00B050"/>
                </a:solidFill>
              </a:rPr>
              <a:t>SVILUPPO DELLA COMPETENZA: </a:t>
            </a:r>
            <a:r>
              <a:rPr lang="it-IT" dirty="0">
                <a:solidFill>
                  <a:srgbClr val="00B050"/>
                </a:solidFill>
              </a:rPr>
              <a:t>riflettere sull’esperienza attraverso l’esplorazione, l’osservazione e il confronto; descrivere la propria esperienza e tradurla in tracce personali e condivise, rievocando, narrando e rappresentando fatti significativi; sviluppare l’attitudine a fare domande, riflettere, negoziare i significati.</a:t>
            </a:r>
          </a:p>
          <a:p>
            <a:pPr algn="just"/>
            <a:r>
              <a:rPr lang="it-IT" b="1" dirty="0">
                <a:solidFill>
                  <a:srgbClr val="92D050"/>
                </a:solidFill>
              </a:rPr>
              <a:t>SVILUPPO DEL SENSO </a:t>
            </a:r>
            <a:r>
              <a:rPr lang="it-IT" b="1" dirty="0" err="1">
                <a:solidFill>
                  <a:srgbClr val="92D050"/>
                </a:solidFill>
              </a:rPr>
              <a:t>DI</a:t>
            </a:r>
            <a:r>
              <a:rPr lang="it-IT" b="1" dirty="0">
                <a:solidFill>
                  <a:srgbClr val="92D050"/>
                </a:solidFill>
              </a:rPr>
              <a:t> CITTADINANZA</a:t>
            </a:r>
            <a:r>
              <a:rPr lang="it-IT" dirty="0">
                <a:solidFill>
                  <a:srgbClr val="92D050"/>
                </a:solidFill>
              </a:rPr>
              <a:t>:</a:t>
            </a:r>
            <a:r>
              <a:rPr lang="it-IT" b="1" dirty="0">
                <a:solidFill>
                  <a:srgbClr val="92D050"/>
                </a:solidFill>
              </a:rPr>
              <a:t> scoprire gli altri, i loro bisogni e la necessità di gestire i contrasti attraverso regole condivise, che si definiscono attraverso le relazioni, il dialogo, l’espressione del proprio pensiero, l’attenzione al punto di vista dell’altro, il primo riconoscimento dei diritti e dei doveri; significa porre le fondamenta di un abito democratico, eticamente orientato</a:t>
            </a:r>
            <a:endParaRPr lang="it-IT" dirty="0">
              <a:solidFill>
                <a:srgbClr val="92D05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23" y="4232787"/>
            <a:ext cx="4444477" cy="26252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453" y="997073"/>
            <a:ext cx="8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4079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419367" y="3029529"/>
            <a:ext cx="5911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LABORATORIO DI CODING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1" y="63913"/>
            <a:ext cx="3954155" cy="2965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29" y="63913"/>
            <a:ext cx="3503895" cy="46718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01" y="3664795"/>
            <a:ext cx="4121624" cy="3091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16" y="63913"/>
            <a:ext cx="2311211" cy="3081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7" y="4859020"/>
            <a:ext cx="1667105" cy="18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1676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0" y="96672"/>
            <a:ext cx="4303114" cy="32273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 b="18607"/>
          <a:stretch/>
        </p:blipFill>
        <p:spPr>
          <a:xfrm>
            <a:off x="3949771" y="135591"/>
            <a:ext cx="2832029" cy="3707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0" y="5380893"/>
            <a:ext cx="876190" cy="961905"/>
          </a:xfrm>
          <a:prstGeom prst="rect">
            <a:avLst/>
          </a:prstGeom>
        </p:spPr>
      </p:pic>
      <p:pic>
        <p:nvPicPr>
          <p:cNvPr id="20481" name="Picture 1" descr="C:\Users\HP\Pictures\IMG_5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6444">
            <a:off x="7941298" y="3679612"/>
            <a:ext cx="3300401" cy="247530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pic>
        <p:nvPicPr>
          <p:cNvPr id="20482" name="Picture 2" descr="C:\Users\HP\Pictures\IMG_55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097017">
            <a:off x="312678" y="469040"/>
            <a:ext cx="3175280" cy="238146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0483" name="AutoShape 3" descr="https://mail1.libero.it/appsuite/api/image/mail/picture?folder=default0%2FINBOX&amp;id=7245&amp;uid=IMG_5948.JPG&amp;scaleType=contain&amp;width=10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4" name="AutoShape 4" descr="https://mail1.libero.it/appsuite/api/image/mail/picture?folder=default0%2FINBOX&amp;id=7245&amp;uid=IMG_5948.JPG&amp;scaleType=contain&amp;width=10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5" name="AutoShape 5" descr="https://mail1.libero.it/appsuite/api/image/mail/picture?folder=default0%2FINBOX&amp;id=7245&amp;uid=IMG_5948.JPG&amp;scaleType=contain&amp;width=10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486" name="AutoShape 6" descr="https://mail1.libero.it/appsuite/api/image/mail/picture?folder=default0%2FINBOX&amp;id=7245&amp;uid=IMG_5948.JPG&amp;scaleType=contain&amp;width=10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47958">
            <a:off x="1201970" y="3884520"/>
            <a:ext cx="3522131" cy="264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CasellaDiTesto 5"/>
          <p:cNvSpPr txBox="1"/>
          <p:nvPr/>
        </p:nvSpPr>
        <p:spPr>
          <a:xfrm>
            <a:off x="-13647" y="6246126"/>
            <a:ext cx="967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VISITE GUIDATE E VIAGGI DI ISTRUZIONE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81321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2736" y="0"/>
            <a:ext cx="11562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SCUOLA E FAMIGLIA INSIEME</a:t>
            </a:r>
          </a:p>
          <a:p>
            <a:pPr algn="ctr"/>
            <a:endParaRPr lang="it-IT" sz="4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           Accoglienza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" t="20697" r="1061" b="2786"/>
          <a:stretch/>
        </p:blipFill>
        <p:spPr>
          <a:xfrm>
            <a:off x="8673956" y="614143"/>
            <a:ext cx="3229974" cy="4435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4" y="4625606"/>
            <a:ext cx="1662216" cy="18248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9" y="627791"/>
            <a:ext cx="4597964" cy="3448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241"/>
          <a:stretch/>
        </p:blipFill>
        <p:spPr>
          <a:xfrm>
            <a:off x="2707912" y="3330054"/>
            <a:ext cx="5071738" cy="3324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969568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6478" y="0"/>
            <a:ext cx="1156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FESTA DEI NONNI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5" y="707886"/>
            <a:ext cx="4524096" cy="60321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25" y="4976433"/>
            <a:ext cx="1639252" cy="17996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119" y="762540"/>
            <a:ext cx="5405360" cy="4054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491524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29264" y="54591"/>
            <a:ext cx="1156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FESTA DI NATALE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" y="54591"/>
            <a:ext cx="4078919" cy="30591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1" y="3243892"/>
            <a:ext cx="4672083" cy="3504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b="17849"/>
          <a:stretch/>
        </p:blipFill>
        <p:spPr>
          <a:xfrm>
            <a:off x="6158683" y="680589"/>
            <a:ext cx="3336324" cy="44245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65" y="1441729"/>
            <a:ext cx="1347108" cy="14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18454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06478" y="0"/>
            <a:ext cx="1156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FESTA DI CARNEVALE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591" y="707886"/>
            <a:ext cx="3821371" cy="2866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206479" y="707886"/>
            <a:ext cx="3028040" cy="3734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79" y="734755"/>
            <a:ext cx="1536350" cy="1686646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0529" y="3807357"/>
            <a:ext cx="6930571" cy="286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4" y="4218039"/>
            <a:ext cx="4467366" cy="26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7277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6478" y="0"/>
            <a:ext cx="1156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FESTA DEL PAPA’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47" y="353943"/>
            <a:ext cx="1837875" cy="201766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01" y="995388"/>
            <a:ext cx="5004179" cy="3753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6" y="2397084"/>
            <a:ext cx="5770850" cy="4328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100234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6981" y="0"/>
            <a:ext cx="1156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FESTA DELLA MAMMA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5" y="213285"/>
            <a:ext cx="1774209" cy="194777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1" y="2374344"/>
            <a:ext cx="5830495" cy="43728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47" y="707885"/>
            <a:ext cx="5734457" cy="43008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84977677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28" y="798882"/>
            <a:ext cx="4305673" cy="3229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6981" y="0"/>
            <a:ext cx="11562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FESTA DI FINE ANNO</a:t>
            </a:r>
            <a:endParaRPr lang="it-I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" y="4757898"/>
            <a:ext cx="1801076" cy="197726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668527"/>
            <a:ext cx="4862585" cy="3646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9" b="33763"/>
          <a:stretch/>
        </p:blipFill>
        <p:spPr>
          <a:xfrm>
            <a:off x="3684895" y="3513956"/>
            <a:ext cx="4857933" cy="32212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590015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38" y="4251768"/>
            <a:ext cx="4412343" cy="26062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2736" y="628434"/>
            <a:ext cx="1068993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2"/>
                </a:solidFill>
              </a:rPr>
              <a:t>TURISMO GENITORIALE di gennaio</a:t>
            </a:r>
            <a:endParaRPr lang="it-IT" sz="2400" dirty="0">
              <a:solidFill>
                <a:schemeClr val="accent2"/>
              </a:solidFill>
            </a:endParaRPr>
          </a:p>
          <a:p>
            <a:pPr algn="ctr"/>
            <a:r>
              <a:rPr lang="it-IT" sz="2400" dirty="0">
                <a:solidFill>
                  <a:schemeClr val="accent2"/>
                </a:solidFill>
              </a:rPr>
              <a:t>IN TUTTI E TRE I PLESSI :</a:t>
            </a:r>
          </a:p>
          <a:p>
            <a:pPr algn="ctr"/>
            <a:r>
              <a:rPr lang="it-IT" sz="2400" dirty="0">
                <a:solidFill>
                  <a:schemeClr val="accent2"/>
                </a:solidFill>
              </a:rPr>
              <a:t>LUNEDI       10 17 24</a:t>
            </a:r>
          </a:p>
          <a:p>
            <a:pPr algn="ctr"/>
            <a:r>
              <a:rPr lang="it-IT" sz="2400" dirty="0">
                <a:solidFill>
                  <a:schemeClr val="accent2"/>
                </a:solidFill>
              </a:rPr>
              <a:t>MARTEDÌ     11 18 25</a:t>
            </a:r>
          </a:p>
          <a:p>
            <a:pPr algn="ctr"/>
            <a:r>
              <a:rPr lang="it-IT" sz="2400" dirty="0">
                <a:solidFill>
                  <a:schemeClr val="accent2"/>
                </a:solidFill>
              </a:rPr>
              <a:t>MERCOLEDI 12 19 26</a:t>
            </a:r>
          </a:p>
          <a:p>
            <a:pPr algn="ctr"/>
            <a:r>
              <a:rPr lang="it-IT" sz="2400" dirty="0">
                <a:solidFill>
                  <a:schemeClr val="accent2"/>
                </a:solidFill>
              </a:rPr>
              <a:t>dalle ore 17:00 alle 18:00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2736" y="3178629"/>
            <a:ext cx="105497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0B050"/>
                </a:solidFill>
              </a:rPr>
              <a:t>POTRETE CONTATTARCI TELEFONICAMENTE</a:t>
            </a:r>
          </a:p>
          <a:p>
            <a:pPr algn="ctr"/>
            <a:r>
              <a:rPr lang="it-IT" sz="2800" dirty="0">
                <a:solidFill>
                  <a:srgbClr val="00B050"/>
                </a:solidFill>
              </a:rPr>
              <a:t>GENNAIO DALLE ORE 11:30 ALLE ORE 12:30</a:t>
            </a:r>
          </a:p>
          <a:p>
            <a:r>
              <a:rPr lang="it-IT" sz="2800" dirty="0">
                <a:solidFill>
                  <a:srgbClr val="00B050"/>
                </a:solidFill>
              </a:rPr>
              <a:t>              Lunedì e giovedì VIA TOGLIATTI 079/2845180</a:t>
            </a:r>
          </a:p>
          <a:p>
            <a:r>
              <a:rPr lang="it-IT" sz="2800">
                <a:solidFill>
                  <a:srgbClr val="00B050"/>
                </a:solidFill>
              </a:rPr>
              <a:t>        Lunedì </a:t>
            </a:r>
            <a:r>
              <a:rPr lang="it-IT" sz="2800" dirty="0">
                <a:solidFill>
                  <a:srgbClr val="00B050"/>
                </a:solidFill>
              </a:rPr>
              <a:t>e martedì VIA ORIANI 079/2845163</a:t>
            </a:r>
          </a:p>
          <a:p>
            <a:r>
              <a:rPr lang="it-IT" sz="2800" dirty="0">
                <a:solidFill>
                  <a:srgbClr val="00B050"/>
                </a:solidFill>
              </a:rPr>
              <a:t>   Mercoledì e Venerdì VIA MARRAS 079/294963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7731" cy="17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899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334" y="342900"/>
            <a:ext cx="8596668" cy="1562100"/>
          </a:xfrm>
        </p:spPr>
        <p:txBody>
          <a:bodyPr>
            <a:normAutofit fontScale="90000"/>
          </a:bodyPr>
          <a:lstStyle/>
          <a:p>
            <a:pPr lvl="0" algn="ctr"/>
            <a:r>
              <a:rPr lang="it-IT" b="1" dirty="0"/>
              <a:t> NELLA SCUOLA DELL’INFANZIA IL CURRICOLO SI ARTICOLA ATTRAVERSO I CAMPI </a:t>
            </a:r>
            <a:r>
              <a:rPr lang="it-IT" b="1" dirty="0" err="1"/>
              <a:t>DI</a:t>
            </a:r>
            <a:r>
              <a:rPr lang="it-IT" b="1" dirty="0"/>
              <a:t> ESPERIENZA 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 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1943100"/>
            <a:ext cx="8596668" cy="4098262"/>
          </a:xfrm>
        </p:spPr>
        <p:txBody>
          <a:bodyPr>
            <a:normAutofit lnSpcReduction="10000"/>
          </a:bodyPr>
          <a:lstStyle/>
          <a:p>
            <a:endParaRPr lang="it-IT" b="1" dirty="0">
              <a:solidFill>
                <a:schemeClr val="accent2"/>
              </a:solidFill>
            </a:endParaRPr>
          </a:p>
          <a:p>
            <a:endParaRPr lang="it-IT" b="1" dirty="0">
              <a:solidFill>
                <a:schemeClr val="accent2"/>
              </a:solidFill>
            </a:endParaRPr>
          </a:p>
          <a:p>
            <a:r>
              <a:rPr lang="it-IT" sz="2800" b="1" dirty="0">
                <a:solidFill>
                  <a:schemeClr val="accent2"/>
                </a:solidFill>
              </a:rPr>
              <a:t>IL SE’ E L’ALTRO </a:t>
            </a:r>
          </a:p>
          <a:p>
            <a:r>
              <a:rPr lang="it-IT" sz="2800" b="1" dirty="0">
                <a:solidFill>
                  <a:schemeClr val="accent2"/>
                </a:solidFill>
              </a:rPr>
              <a:t>I DISCORSI E LE PAROLE</a:t>
            </a:r>
          </a:p>
          <a:p>
            <a:r>
              <a:rPr lang="it-IT" sz="2800" b="1" dirty="0">
                <a:solidFill>
                  <a:schemeClr val="accent2"/>
                </a:solidFill>
              </a:rPr>
              <a:t>LA CONOSCENZA DEL MONDO</a:t>
            </a:r>
          </a:p>
          <a:p>
            <a:r>
              <a:rPr lang="it-IT" sz="2800" b="1" dirty="0">
                <a:solidFill>
                  <a:schemeClr val="accent2"/>
                </a:solidFill>
              </a:rPr>
              <a:t>IMMAGINI, SUONI,COLORI</a:t>
            </a:r>
          </a:p>
          <a:p>
            <a:r>
              <a:rPr lang="it-IT" sz="2800" b="1" dirty="0">
                <a:solidFill>
                  <a:schemeClr val="accent2"/>
                </a:solidFill>
              </a:rPr>
              <a:t>IL CORPO E IL MOVIMENTO</a:t>
            </a:r>
          </a:p>
          <a:p>
            <a:endParaRPr lang="it-IT" b="1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it-IT" dirty="0"/>
              <a:t>    </a:t>
            </a:r>
            <a:endParaRPr lang="it-IT" dirty="0">
              <a:solidFill>
                <a:schemeClr val="accent2"/>
              </a:solidFill>
            </a:endParaRPr>
          </a:p>
          <a:p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bimbiinfanz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0225" y="2817812"/>
            <a:ext cx="2466975" cy="1866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49658" y="5590858"/>
            <a:ext cx="15240000" cy="1022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21960" y="-10228262"/>
            <a:ext cx="15240000" cy="1022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9303" y="-11704320"/>
            <a:ext cx="15240000" cy="1022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egnaposto contenuto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70" y="4201427"/>
            <a:ext cx="4458984" cy="2656573"/>
          </a:xfrm>
          <a:prstGeom prst="rect">
            <a:avLst/>
          </a:prstGeom>
        </p:spPr>
      </p:pic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986420418"/>
              </p:ext>
            </p:extLst>
          </p:nvPr>
        </p:nvGraphicFramePr>
        <p:xfrm>
          <a:off x="0" y="399343"/>
          <a:ext cx="9776542" cy="5887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58" y="5896095"/>
            <a:ext cx="8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8092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HP\Pictures\IMG_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5590">
            <a:off x="8945439" y="2455751"/>
            <a:ext cx="2694860" cy="2021145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9277" y="401264"/>
            <a:ext cx="9929706" cy="203981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METODOLOGIE</a:t>
            </a:r>
            <a:br>
              <a:rPr lang="it-IT" b="1" dirty="0"/>
            </a:br>
            <a:r>
              <a:rPr lang="it-IT" b="1" dirty="0"/>
              <a:t>PLURALITA’ </a:t>
            </a:r>
            <a:r>
              <a:rPr lang="it-IT" b="1" dirty="0" err="1"/>
              <a:t>DI</a:t>
            </a:r>
            <a:r>
              <a:rPr lang="it-IT" b="1" dirty="0"/>
              <a:t> MODELLI E STRATEGIE</a:t>
            </a:r>
            <a:br>
              <a:rPr lang="it-IT" b="1" dirty="0"/>
            </a:br>
            <a:r>
              <a:rPr lang="it-IT" b="1" dirty="0"/>
              <a:t>CONTINUA FORMAZIONE DEL PERSONALE DOCENTE </a:t>
            </a:r>
            <a:r>
              <a:rPr lang="it-IT" sz="2200" b="1" dirty="0"/>
              <a:t>attraverso corsi riconosciuti dal MIUR</a:t>
            </a:r>
          </a:p>
        </p:txBody>
      </p:sp>
      <p:graphicFrame>
        <p:nvGraphicFramePr>
          <p:cNvPr id="9" name="Segnaposto contenuto 8"/>
          <p:cNvGraphicFramePr>
            <a:graphicFrameLocks noGrp="1"/>
          </p:cNvGraphicFramePr>
          <p:nvPr>
            <p:ph idx="1"/>
          </p:nvPr>
        </p:nvGraphicFramePr>
        <p:xfrm>
          <a:off x="1349827" y="2387601"/>
          <a:ext cx="8911771" cy="3955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16" y="4201427"/>
            <a:ext cx="4458984" cy="26565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01" y="3327067"/>
            <a:ext cx="876190" cy="961905"/>
          </a:xfrm>
          <a:prstGeom prst="rect">
            <a:avLst/>
          </a:prstGeom>
        </p:spPr>
      </p:pic>
      <p:sp>
        <p:nvSpPr>
          <p:cNvPr id="4102" name="AutoShape 6" descr="IMG_0121.JPG"/>
          <p:cNvSpPr>
            <a:spLocks noChangeAspect="1" noChangeArrowheads="1"/>
          </p:cNvSpPr>
          <p:nvPr/>
        </p:nvSpPr>
        <p:spPr bwMode="auto">
          <a:xfrm>
            <a:off x="42863" y="-904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ma 17"/>
          <p:cNvGraphicFramePr/>
          <p:nvPr/>
        </p:nvGraphicFramePr>
        <p:xfrm>
          <a:off x="118346" y="203200"/>
          <a:ext cx="3321540" cy="2670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Esagono 10"/>
          <p:cNvSpPr/>
          <p:nvPr/>
        </p:nvSpPr>
        <p:spPr>
          <a:xfrm rot="566440">
            <a:off x="1924714" y="4450696"/>
            <a:ext cx="2604447" cy="2208662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PROGETTI legati alle festività o particolari ricorrenze (</a:t>
            </a:r>
            <a:r>
              <a:rPr lang="it-IT" sz="1600" dirty="0"/>
              <a:t>Natale, </a:t>
            </a:r>
            <a:r>
              <a:rPr lang="it-IT" sz="1600" dirty="0" err="1"/>
              <a:t>Carnevale…</a:t>
            </a:r>
            <a:r>
              <a:rPr lang="it-IT" sz="1600" dirty="0"/>
              <a:t>)</a:t>
            </a:r>
          </a:p>
        </p:txBody>
      </p:sp>
      <p:sp>
        <p:nvSpPr>
          <p:cNvPr id="13" name="Esagono 12"/>
          <p:cNvSpPr/>
          <p:nvPr/>
        </p:nvSpPr>
        <p:spPr>
          <a:xfrm rot="20815838">
            <a:off x="812853" y="2380297"/>
            <a:ext cx="2380342" cy="2088416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LINGUA INGLESE</a:t>
            </a:r>
          </a:p>
        </p:txBody>
      </p:sp>
      <p:sp>
        <p:nvSpPr>
          <p:cNvPr id="14" name="Esagono 13"/>
          <p:cNvSpPr/>
          <p:nvPr/>
        </p:nvSpPr>
        <p:spPr>
          <a:xfrm rot="464936">
            <a:off x="7678719" y="1601784"/>
            <a:ext cx="2683649" cy="2374153"/>
          </a:xfrm>
          <a:prstGeom prst="hexag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VISITE GUIDATE e VIAGGI D’ISTRUZIONE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54" y="4218039"/>
            <a:ext cx="4469446" cy="2639961"/>
          </a:xfrm>
          <a:prstGeom prst="rect">
            <a:avLst/>
          </a:prstGeom>
        </p:spPr>
      </p:pic>
      <p:sp>
        <p:nvSpPr>
          <p:cNvPr id="16" name="Esagono 15"/>
          <p:cNvSpPr/>
          <p:nvPr/>
        </p:nvSpPr>
        <p:spPr>
          <a:xfrm rot="20736341">
            <a:off x="6013543" y="4395480"/>
            <a:ext cx="2755628" cy="2370325"/>
          </a:xfrm>
          <a:prstGeom prst="hexagon">
            <a:avLst/>
          </a:prstGeom>
          <a:solidFill>
            <a:srgbClr val="7030A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CODING e Logica computazionale</a:t>
            </a:r>
          </a:p>
        </p:txBody>
      </p:sp>
      <p:sp>
        <p:nvSpPr>
          <p:cNvPr id="12" name="Esagono 11"/>
          <p:cNvSpPr/>
          <p:nvPr/>
        </p:nvSpPr>
        <p:spPr>
          <a:xfrm>
            <a:off x="2907519" y="584509"/>
            <a:ext cx="5370286" cy="4601030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>
              <a:buFont typeface="Arial" pitchFamily="34" charset="0"/>
              <a:buChar char="•"/>
            </a:pPr>
            <a:r>
              <a:rPr lang="it-IT"/>
              <a:t>EDUCAZIONE BILINGUE-PLURILINGUE</a:t>
            </a:r>
            <a:endParaRPr lang="it-IT" dirty="0"/>
          </a:p>
          <a:p>
            <a:pPr algn="ctr">
              <a:buFont typeface="Arial" pitchFamily="34" charset="0"/>
              <a:buChar char="•"/>
            </a:pPr>
            <a:r>
              <a:rPr lang="it-IT" dirty="0"/>
              <a:t>ESPRESSIONE CORPOREA attività ludiche e psicomotorie “Giochiamo con il corpo”</a:t>
            </a:r>
          </a:p>
          <a:p>
            <a:pPr algn="ctr">
              <a:buFont typeface="Arial" pitchFamily="34" charset="0"/>
              <a:buChar char="•"/>
            </a:pPr>
            <a:r>
              <a:rPr lang="it-IT" dirty="0"/>
              <a:t>ESPRESSIONE CREATIVA E MANIPOLAZIONE “Art and </a:t>
            </a:r>
            <a:r>
              <a:rPr lang="it-IT" dirty="0" err="1"/>
              <a:t>craft</a:t>
            </a:r>
            <a:r>
              <a:rPr lang="it-IT" dirty="0"/>
              <a:t>”</a:t>
            </a:r>
          </a:p>
          <a:p>
            <a:pPr algn="ctr">
              <a:buFont typeface="Arial" pitchFamily="34" charset="0"/>
              <a:buChar char="•"/>
            </a:pPr>
            <a:r>
              <a:rPr lang="it-IT" dirty="0"/>
              <a:t>PLURIATTIVITA’ </a:t>
            </a:r>
          </a:p>
          <a:p>
            <a:pPr algn="ctr"/>
            <a:r>
              <a:rPr lang="it-IT" dirty="0"/>
              <a:t>“</a:t>
            </a:r>
            <a:r>
              <a:rPr lang="it-IT" dirty="0" err="1"/>
              <a:t>Coding</a:t>
            </a:r>
            <a:r>
              <a:rPr lang="it-IT" dirty="0"/>
              <a:t> unplugged”</a:t>
            </a:r>
          </a:p>
          <a:p>
            <a:pPr algn="ctr"/>
            <a:r>
              <a:rPr lang="it-IT" dirty="0"/>
              <a:t>“</a:t>
            </a:r>
            <a:r>
              <a:rPr lang="it-IT" dirty="0" err="1"/>
              <a:t>Metalinguismo</a:t>
            </a:r>
            <a:r>
              <a:rPr lang="it-IT" dirty="0"/>
              <a:t>”</a:t>
            </a:r>
          </a:p>
        </p:txBody>
      </p:sp>
      <p:pic>
        <p:nvPicPr>
          <p:cNvPr id="35844" name="Picture 4" descr="http://www.scuolainfanziaenidocastelgomberto.it/wp-content/uploads/2016/01/inglese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463641">
            <a:off x="528084" y="4102219"/>
            <a:ext cx="1589254" cy="1025193"/>
          </a:xfrm>
          <a:prstGeom prst="rect">
            <a:avLst/>
          </a:prstGeom>
          <a:noFill/>
        </p:spPr>
      </p:pic>
      <p:pic>
        <p:nvPicPr>
          <p:cNvPr id="35848" name="Picture 8" descr="https://thumbs.dreamstime.com/z/autobus-scolaire-jaune-274127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3615">
            <a:off x="9807379" y="653291"/>
            <a:ext cx="1936274" cy="1425176"/>
          </a:xfrm>
          <a:prstGeom prst="rect">
            <a:avLst/>
          </a:prstGeom>
          <a:noFill/>
        </p:spPr>
      </p:pic>
      <p:pic>
        <p:nvPicPr>
          <p:cNvPr id="35851" name="Picture 11" descr="C:\Users\HP\Pictures\coding-unplugged-scheda-1200_d00f97ed36ddc4ed5d2ccf598d8dc42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79818">
            <a:off x="6415314" y="5145375"/>
            <a:ext cx="1988457" cy="1041178"/>
          </a:xfrm>
          <a:prstGeom prst="rect">
            <a:avLst/>
          </a:prstGeom>
          <a:noFill/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72" y="5518723"/>
            <a:ext cx="8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0806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PROGETTI </a:t>
            </a:r>
            <a:r>
              <a:rPr lang="it-IT" dirty="0" err="1"/>
              <a:t>DI</a:t>
            </a:r>
            <a:r>
              <a:rPr lang="it-IT" dirty="0"/>
              <a:t> PLESSO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411386"/>
              </p:ext>
            </p:extLst>
          </p:nvPr>
        </p:nvGraphicFramePr>
        <p:xfrm>
          <a:off x="671079" y="240575"/>
          <a:ext cx="9671835" cy="596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476465"/>
            <a:ext cx="4334491" cy="2176818"/>
          </a:xfrm>
          <a:prstGeom prst="rect">
            <a:avLst/>
          </a:prstGeom>
        </p:spPr>
      </p:pic>
      <p:pic>
        <p:nvPicPr>
          <p:cNvPr id="3076" name="Picture 4" descr="https://www.littlepeopleschool.it/wp-content/uploads/2016/10/targa-intell.-multipl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43260">
            <a:off x="9663869" y="464545"/>
            <a:ext cx="2349349" cy="1762012"/>
          </a:xfrm>
          <a:prstGeom prst="rect">
            <a:avLst/>
          </a:prstGeom>
          <a:noFill/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5" y="5692895"/>
            <a:ext cx="876190" cy="961905"/>
          </a:xfrm>
          <a:prstGeom prst="rect">
            <a:avLst/>
          </a:prstGeom>
        </p:spPr>
      </p:pic>
      <p:pic>
        <p:nvPicPr>
          <p:cNvPr id="10" name="Immagine 9" descr="bambini-mond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71628">
            <a:off x="4523162" y="1200574"/>
            <a:ext cx="1668217" cy="15940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56" y="4203290"/>
            <a:ext cx="4463844" cy="2654710"/>
          </a:xfrm>
          <a:prstGeom prst="rect">
            <a:avLst/>
          </a:prstGeom>
        </p:spPr>
      </p:pic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3053971100"/>
              </p:ext>
            </p:extLst>
          </p:nvPr>
        </p:nvGraphicFramePr>
        <p:xfrm>
          <a:off x="604685" y="324466"/>
          <a:ext cx="9303790" cy="587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9" b="36318"/>
          <a:stretch/>
        </p:blipFill>
        <p:spPr>
          <a:xfrm>
            <a:off x="604684" y="313947"/>
            <a:ext cx="3336324" cy="1883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5" y="2389950"/>
            <a:ext cx="2736133" cy="2052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6" r="10410"/>
          <a:stretch/>
        </p:blipFill>
        <p:spPr>
          <a:xfrm>
            <a:off x="72378" y="4670629"/>
            <a:ext cx="3883378" cy="17200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72" y="2686945"/>
            <a:ext cx="1193391" cy="13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3889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26CF2FBAB69824D97F0ABB6D05BC619" ma:contentTypeVersion="5" ma:contentTypeDescription="Creare un nuovo documento." ma:contentTypeScope="" ma:versionID="40b8af120ef02aad9acc3ef98c20bbbe">
  <xsd:schema xmlns:xsd="http://www.w3.org/2001/XMLSchema" xmlns:xs="http://www.w3.org/2001/XMLSchema" xmlns:p="http://schemas.microsoft.com/office/2006/metadata/properties" xmlns:ns2="c35f2ff8-9df1-4a21-bec2-cfd30e1f8480" targetNamespace="http://schemas.microsoft.com/office/2006/metadata/properties" ma:root="true" ma:fieldsID="5a26b07e5487f54017cf2566c6c3a3ba" ns2:_="">
    <xsd:import namespace="c35f2ff8-9df1-4a21-bec2-cfd30e1f84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f2ff8-9df1-4a21-bec2-cfd30e1f84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F8D7D3-4051-4AF4-AF4A-55320BF472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F6EF49-08F6-460C-9171-E2D770406A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5f2ff8-9df1-4a21-bec2-cfd30e1f84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3A0A65-77F3-4246-8021-A3AB9CC3EE8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1723</TotalTime>
  <Words>1144</Words>
  <Application>Microsoft Office PowerPoint</Application>
  <PresentationFormat>Widescreen</PresentationFormat>
  <Paragraphs>151</Paragraphs>
  <Slides>40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5" baseType="lpstr">
      <vt:lpstr>Arial</vt:lpstr>
      <vt:lpstr>Calibri</vt:lpstr>
      <vt:lpstr>Trebuchet MS</vt:lpstr>
      <vt:lpstr>Wingdings 3</vt:lpstr>
      <vt:lpstr>Sfaccettatura</vt:lpstr>
      <vt:lpstr>ISTITUTO COMPRENSIVO «BRIGATA SASSARI» SCUOLA DELL’INFANZIA</vt:lpstr>
      <vt:lpstr>La Scuola dell’Infanzia  E’ UNA SCUOLA STATALE</vt:lpstr>
      <vt:lpstr>Secondo le «Indicazioni Nazionali per il curricolo» 2012 la scuola deve porsi le seguenti finalità:</vt:lpstr>
      <vt:lpstr> NELLA SCUOLA DELL’INFANZIA IL CURRICOLO SI ARTICOLA ATTRAVERSO I CAMPI DI ESPERIENZA     </vt:lpstr>
      <vt:lpstr>Presentazione standard di PowerPoint</vt:lpstr>
      <vt:lpstr>METODOLOGIE PLURALITA’ DI MODELLI E STRATEGIE CONTINUA FORMAZIONE DEL PERSONALE DOCENTE attraverso corsi riconosciuti dal MIUR</vt:lpstr>
      <vt:lpstr>Presentazione standard di PowerPoint</vt:lpstr>
      <vt:lpstr>PROGETTI DI PLESSO</vt:lpstr>
      <vt:lpstr>Presentazione standard di PowerPoint</vt:lpstr>
      <vt:lpstr>Presentazione standard di PowerPoint</vt:lpstr>
      <vt:lpstr>Presentazione standard di PowerPoint</vt:lpstr>
      <vt:lpstr>GIORNATA SCOLASTICA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«BRIGATA SASSARI» SCUOLA DELL’INFANZIA</dc:title>
  <dc:creator>Utente</dc:creator>
  <cp:lastModifiedBy>Danilo</cp:lastModifiedBy>
  <cp:revision>142</cp:revision>
  <dcterms:created xsi:type="dcterms:W3CDTF">2018-11-26T10:45:40Z</dcterms:created>
  <dcterms:modified xsi:type="dcterms:W3CDTF">2021-12-23T17:33:18Z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0x010100126CF2FBAB69824D97F0ABB6D05BC619</vt:lpwstr>
  </property>
</Properties>
</file>